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8" r:id="rId3"/>
    <p:sldMasterId id="2147483673" r:id="rId4"/>
    <p:sldMasterId id="2147483685" r:id="rId5"/>
    <p:sldMasterId id="2147483695" r:id="rId6"/>
    <p:sldMasterId id="2147483706" r:id="rId7"/>
    <p:sldMasterId id="2147483718" r:id="rId8"/>
  </p:sldMasterIdLst>
  <p:notesMasterIdLst>
    <p:notesMasterId r:id="rId10"/>
  </p:notesMasterIdLst>
  <p:sldIdLst>
    <p:sldId id="256" r:id="rId9"/>
    <p:sldId id="257" r:id="rId11"/>
    <p:sldId id="258" r:id="rId12"/>
    <p:sldId id="259" r:id="rId13"/>
    <p:sldId id="260" r:id="rId14"/>
    <p:sldId id="366" r:id="rId15"/>
    <p:sldId id="315" r:id="rId16"/>
    <p:sldId id="418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469" r:id="rId37"/>
    <p:sldId id="283" r:id="rId38"/>
    <p:sldId id="502" r:id="rId39"/>
    <p:sldId id="503" r:id="rId40"/>
    <p:sldId id="504" r:id="rId41"/>
    <p:sldId id="505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</p:sldIdLst>
  <p:sldSz cx="12192000" cy="6858000"/>
  <p:notesSz cx="6858000" cy="9144000"/>
  <p:embeddedFontLst>
    <p:embeddedFont>
      <p:font typeface="Roboto" charset="0"/>
      <p:regular r:id="rId76"/>
      <p:bold r:id="rId77"/>
      <p:italic r:id="rId78"/>
      <p:boldItalic r:id="rId79"/>
    </p:embeddedFont>
    <p:embeddedFont>
      <p:font typeface="Roboto Medium" charset="0"/>
      <p:regular r:id="rId80"/>
      <p:bold r:id="rId81"/>
      <p:italic r:id="rId82"/>
      <p:boldItalic r:id="rId83"/>
    </p:embeddedFont>
    <p:embeddedFont>
      <p:font typeface="Signika" charset="0"/>
      <p:regular r:id="rId84"/>
      <p:bold r:id="rId85"/>
    </p:embeddedFont>
    <p:embeddedFont>
      <p:font typeface="Montserrat" charset="0"/>
      <p:regular r:id="rId86"/>
      <p:bold r:id="rId87"/>
      <p:italic r:id="rId88"/>
      <p:boldItalic r:id="rId89"/>
    </p:embeddedFont>
    <p:embeddedFont>
      <p:font typeface="Roboto Light" charset="0"/>
      <p:regular r:id="rId90"/>
      <p:bold r:id="rId91"/>
      <p:italic r:id="rId92"/>
      <p:boldItalic r:id="rId93"/>
    </p:embeddedFont>
    <p:embeddedFont>
      <p:font typeface="Helvetica Neue" charset="0"/>
      <p:regular r:id="rId94"/>
      <p:bold r:id="rId95"/>
      <p:italic r:id="rId96"/>
      <p:boldItalic r:id="rId97"/>
    </p:embeddedFont>
    <p:embeddedFont>
      <p:font typeface="Advent Pro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AE4DB5-CB7B-4763-A045-DB11555631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7B242E18-839C-421D-BCD4-470C8AEB83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9B090314-48A5-4746-947A-4C0624640FA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24.fntdata"/><Relationship Id="rId98" Type="http://schemas.openxmlformats.org/officeDocument/2006/relationships/font" Target="fonts/font23.fntdata"/><Relationship Id="rId97" Type="http://schemas.openxmlformats.org/officeDocument/2006/relationships/font" Target="fonts/font22.fntdata"/><Relationship Id="rId96" Type="http://schemas.openxmlformats.org/officeDocument/2006/relationships/font" Target="fonts/font21.fntdata"/><Relationship Id="rId95" Type="http://schemas.openxmlformats.org/officeDocument/2006/relationships/font" Target="fonts/font20.fntdata"/><Relationship Id="rId94" Type="http://schemas.openxmlformats.org/officeDocument/2006/relationships/font" Target="fonts/font19.fntdata"/><Relationship Id="rId93" Type="http://schemas.openxmlformats.org/officeDocument/2006/relationships/font" Target="fonts/font18.fntdata"/><Relationship Id="rId92" Type="http://schemas.openxmlformats.org/officeDocument/2006/relationships/font" Target="fonts/font17.fntdata"/><Relationship Id="rId91" Type="http://schemas.openxmlformats.org/officeDocument/2006/relationships/font" Target="fonts/font16.fntdata"/><Relationship Id="rId90" Type="http://schemas.openxmlformats.org/officeDocument/2006/relationships/font" Target="fonts/font15.fntdata"/><Relationship Id="rId9" Type="http://schemas.openxmlformats.org/officeDocument/2006/relationships/slide" Target="slides/slide1.xml"/><Relationship Id="rId89" Type="http://schemas.openxmlformats.org/officeDocument/2006/relationships/font" Target="fonts/font14.fntdata"/><Relationship Id="rId88" Type="http://schemas.openxmlformats.org/officeDocument/2006/relationships/font" Target="fonts/font13.fntdata"/><Relationship Id="rId87" Type="http://schemas.openxmlformats.org/officeDocument/2006/relationships/font" Target="fonts/font12.fntdata"/><Relationship Id="rId86" Type="http://schemas.openxmlformats.org/officeDocument/2006/relationships/font" Target="fonts/font11.fntdata"/><Relationship Id="rId85" Type="http://schemas.openxmlformats.org/officeDocument/2006/relationships/font" Target="fonts/font10.fntdata"/><Relationship Id="rId84" Type="http://schemas.openxmlformats.org/officeDocument/2006/relationships/font" Target="fonts/font9.fntdata"/><Relationship Id="rId83" Type="http://schemas.openxmlformats.org/officeDocument/2006/relationships/font" Target="fonts/font8.fntdata"/><Relationship Id="rId82" Type="http://schemas.openxmlformats.org/officeDocument/2006/relationships/font" Target="fonts/font7.fntdata"/><Relationship Id="rId81" Type="http://schemas.openxmlformats.org/officeDocument/2006/relationships/font" Target="fonts/font6.fntdata"/><Relationship Id="rId80" Type="http://schemas.openxmlformats.org/officeDocument/2006/relationships/font" Target="fonts/font5.fntdata"/><Relationship Id="rId8" Type="http://schemas.openxmlformats.org/officeDocument/2006/relationships/slideMaster" Target="slideMasters/slideMaster7.xml"/><Relationship Id="rId79" Type="http://schemas.openxmlformats.org/officeDocument/2006/relationships/font" Target="fonts/font4.fntdata"/><Relationship Id="rId78" Type="http://schemas.openxmlformats.org/officeDocument/2006/relationships/font" Target="fonts/font3.fntdata"/><Relationship Id="rId77" Type="http://schemas.openxmlformats.org/officeDocument/2006/relationships/font" Target="fonts/font2.fntdata"/><Relationship Id="rId76" Type="http://schemas.openxmlformats.org/officeDocument/2006/relationships/font" Target="fonts/font1.fntdata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1" Type="http://schemas.openxmlformats.org/officeDocument/2006/relationships/font" Target="fonts/font26.fntdata"/><Relationship Id="rId100" Type="http://schemas.openxmlformats.org/officeDocument/2006/relationships/font" Target="fonts/font25.fntdata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7a534dd087_3_10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17a534dd087_3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Main Title Page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7a534dd087_3_31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17a534dd087_3_3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7a534dd087_3_33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7a534dd087_3_3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803907798012155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7a534dd087_3_2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17a534dd087_3_2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7a534dd087_3_48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17a534dd087_3_4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a534dd087_3_49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17a534dd087_3_4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7a534dd087_3_5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17a534dd087_3_5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8b574b92ad_0_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28b574b92ad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7a534dd087_3_21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17a534dd087_3_2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7a534dd087_3_58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7a534dd087_3_5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7a534dd087_3_60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17a534dd087_3_6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faf0e034d_0_12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25faf0e034d_0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7a534dd087_3_6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g17a534dd087_3_6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7a534dd087_3_6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17a534dd087_3_6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8718393301_0_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g18718393301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7a534dd087_3_66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17a534dd087_3_6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5eed10190b_0_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g25eed10190b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5eed10190b_0_89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g25eed10190b_0_8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931f65bc2e_1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g2931f65bc2e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5eed10190b_0_9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g25eed10190b_0_9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5eed10190b_0_9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g25eed10190b_0_9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8f0525f003_0_4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g28f0525f003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7a534dd087_3_17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g17a534dd087_3_1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8f0525f003_0_4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g28f0525f003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8f0525f003_0_4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g28f0525f003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8f0525f003_0_4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g28f0525f003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8f0525f003_0_4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g28f0525f003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8f0525f003_0_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g28f0525f003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5eed10190b_0_101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5" name="Google Shape;895;g25eed10190b_0_10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5fa8e0184d_0_6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g25fa8e0184d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5fa8e0184d_0_12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g25fa8e0184d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5fa8e0184d_0_25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1" name="Google Shape;941;g25fa8e0184d_0_2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5fa8e0184d_0_8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1" name="Google Shape;961;g25fa8e0184d_0_8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49c7a0a70_0_6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2549c7a0a70_0_6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5fa8e0184d_0_89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6" name="Google Shape;976;g25fa8e0184d_0_8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5fa8e0184d_0_9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4" name="Google Shape;984;g25fa8e0184d_0_9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5fa8e0184d_0_98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4" name="Google Shape;1004;g25fa8e0184d_0_9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5eed10190b_0_9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g25eed10190b_0_9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5eed10190b_0_95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5" name="Google Shape;1035;g25eed10190b_0_9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5eed10190b_0_9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25eed10190b_0_9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Important note: Phone number MUST be added with correct country code “+60” &amp; “+63” to standardize mapping between SF and Intercom</a:t>
            </a:r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931f65bc2e_0_1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0" name="Google Shape;1100;g2931f65bc2e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5fa8e0184d_0_107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7" name="Google Shape;1107;g25fa8e0184d_0_10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5fa8e0184d_0_11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g25fa8e0184d_0_1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5eed10190b_0_8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0" name="Google Shape;1140;g25eed10190b_0_8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7a534dd087_3_2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7a534dd087_3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eed10190b_0_87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2" name="Google Shape;1172;g25eed10190b_0_8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8f0525f003_0_5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6" name="Google Shape;1196;g28f0525f003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8f0525f003_0_6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28f0525f003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8f0525f003_0_8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g28f0525f003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7a534dd087_3_22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g17a534dd087_3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7a534dd087_3_8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17a534dd087_3_8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c679e7efbf_1_27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g1c679e7efbf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7a534dd087_3_8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8" name="Google Shape;1288;g17a534dd087_3_8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7a534dd087_3_86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0" name="Google Shape;1310;g17a534dd087_3_8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7a534dd087_3_87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0" name="Google Shape;1320;g17a534dd087_3_8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7a534dd087_3_24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17a534dd087_3_2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23bdd47209_1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g223bdd47209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5faf0e034d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3" name="Google Shape;1373;g25faf0e034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5faf0e034d_0_5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5" name="Google Shape;1385;g25faf0e034d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a0864817f6_0_8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4" name="Google Shape;1404;g1a0864817f6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a534dd087_3_26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7a534dd087_3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a534dd087_3_26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7a534dd087_3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7a534dd087_3_2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17a534dd087_3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Change slide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" name="Google Shape;16;p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  <a:defRPr sz="4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0" name="Google Shape;60;p12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865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cxnSp>
        <p:nvCxnSpPr>
          <p:cNvPr id="61" name="Google Shape;61;p12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Left">
  <p:cSld name="White Blank Lef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13"/>
          <p:cNvSpPr txBox="1"/>
          <p:nvPr>
            <p:ph type="body" idx="1"/>
          </p:nvPr>
        </p:nvSpPr>
        <p:spPr>
          <a:xfrm>
            <a:off x="609600" y="1851100"/>
            <a:ext cx="10872800" cy="3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0" y="-392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  <a:defRPr sz="33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  <a:defRPr sz="46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71" name="Google Shape;71;p1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5" name="Google Shape;75;p1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">
  <p:cSld name="Section Break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 Slide White">
  <p:cSld name="3 Point Slide Whit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5180163" y="4722327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5180163" y="3098061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5180163" y="1473796"/>
            <a:ext cx="6308800" cy="141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89" name="Google Shape;89;p19"/>
          <p:cNvSpPr txBox="1"/>
          <p:nvPr>
            <p:ph type="body" idx="1"/>
          </p:nvPr>
        </p:nvSpPr>
        <p:spPr>
          <a:xfrm>
            <a:off x="609600" y="2083867"/>
            <a:ext cx="38396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9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2" name="Google Shape;92;p19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2139440" y="190458"/>
            <a:ext cx="4793375" cy="4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 Orang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23817" y="6400115"/>
            <a:ext cx="348736" cy="3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631957" y="4677141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oint Slide White">
  <p:cSld name="2 Point Slide Whi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1610433" y="2115967"/>
            <a:ext cx="4307200" cy="4279200"/>
          </a:xfrm>
          <a:prstGeom prst="roundRect">
            <a:avLst>
              <a:gd name="adj" fmla="val 2041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6274333" y="2116033"/>
            <a:ext cx="4307200" cy="4279200"/>
          </a:xfrm>
          <a:prstGeom prst="roundRect">
            <a:avLst>
              <a:gd name="adj" fmla="val 2251"/>
            </a:avLst>
          </a:prstGeom>
          <a:gradFill>
            <a:gsLst>
              <a:gs pos="0">
                <a:srgbClr val="FF2424">
                  <a:alpha val="80000"/>
                </a:srgbClr>
              </a:gs>
              <a:gs pos="63680">
                <a:srgbClr val="81153F">
                  <a:alpha val="80000"/>
                </a:srgbClr>
              </a:gs>
              <a:gs pos="100000">
                <a:srgbClr val="030659">
                  <a:alpha val="80000"/>
                </a:srgbClr>
              </a:gs>
            </a:gsLst>
            <a:lin ang="357628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01" name="Google Shape;101;p21"/>
          <p:cNvSpPr txBox="1"/>
          <p:nvPr>
            <p:ph type="subTitle" idx="1"/>
          </p:nvPr>
        </p:nvSpPr>
        <p:spPr>
          <a:xfrm>
            <a:off x="2060217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2" name="Google Shape;102;p21"/>
          <p:cNvSpPr txBox="1"/>
          <p:nvPr>
            <p:ph type="body" idx="2"/>
          </p:nvPr>
        </p:nvSpPr>
        <p:spPr>
          <a:xfrm>
            <a:off x="1937851" y="3238067"/>
            <a:ext cx="3652400" cy="2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•"/>
              <a:defRPr sz="1335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type="subTitle" idx="3"/>
          </p:nvPr>
        </p:nvSpPr>
        <p:spPr>
          <a:xfrm>
            <a:off x="6724084" y="2620767"/>
            <a:ext cx="3407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>
                <a:solidFill>
                  <a:srgbClr val="FFFFFF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5" b="1"/>
            </a:lvl9pPr>
          </a:lstStyle>
          <a:p/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type="body" idx="4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06" name="Google Shape;106;p21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Google Shape;107;p2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8" name="Google Shape;108;p21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1476000" y="1042033"/>
            <a:ext cx="92400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20" name="Google Shape;20;p3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21" name="Google Shape;21;p3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">
  <p:cSld name="4 Point Slide Whit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8961884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6278356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3594828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911300" y="2353557"/>
            <a:ext cx="2318800" cy="4106800"/>
          </a:xfrm>
          <a:prstGeom prst="roundRect">
            <a:avLst>
              <a:gd name="adj" fmla="val 4109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16" name="Google Shape;116;p22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2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" name="Google Shape;118;p22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22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 Slide White 1">
  <p:cSld name="4 Point Slide White 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1562917" y="4436884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6242651" y="44369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6242651" y="2228817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1562917" y="2228833"/>
            <a:ext cx="4386400" cy="1957600"/>
          </a:xfrm>
          <a:prstGeom prst="roundRect">
            <a:avLst>
              <a:gd name="adj" fmla="val 4853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5" name="Google Shape;125;p23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2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8" name="Google Shape;128;p23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3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oint Slide White">
  <p:cSld name="5 Point Slide Whit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460848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78397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5107100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430225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9753352" y="2275568"/>
            <a:ext cx="1977600" cy="42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7" name="Google Shape;137;p24"/>
          <p:cNvSpPr txBox="1"/>
          <p:nvPr>
            <p:ph type="body" idx="1"/>
          </p:nvPr>
        </p:nvSpPr>
        <p:spPr>
          <a:xfrm>
            <a:off x="783200" y="1656167"/>
            <a:ext cx="10625600" cy="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38" name="Google Shape;138;p24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2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0" name="Google Shape;140;p24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24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 Slide White">
  <p:cSld name="6 Point Slide Whit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6810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37651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4424317" y="2162396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681101" y="2162396"/>
            <a:ext cx="3233600" cy="1907200"/>
          </a:xfrm>
          <a:prstGeom prst="roundRect">
            <a:avLst>
              <a:gd name="adj" fmla="val 538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8137635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4479201" y="4426763"/>
            <a:ext cx="3233600" cy="1907200"/>
          </a:xfrm>
          <a:prstGeom prst="roundRect">
            <a:avLst>
              <a:gd name="adj" fmla="val 5747"/>
            </a:avLst>
          </a:prstGeom>
          <a:gradFill>
            <a:gsLst>
              <a:gs pos="0">
                <a:srgbClr val="F7AB1D"/>
              </a:gs>
              <a:gs pos="47000">
                <a:srgbClr val="FB8120"/>
              </a:gs>
              <a:gs pos="100000">
                <a:srgbClr val="FD6C2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00503000000020004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50" name="Google Shape;150;p25"/>
          <p:cNvSpPr txBox="1"/>
          <p:nvPr>
            <p:ph type="body" idx="1"/>
          </p:nvPr>
        </p:nvSpPr>
        <p:spPr>
          <a:xfrm>
            <a:off x="783200" y="1656167"/>
            <a:ext cx="10625600" cy="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1pPr>
            <a:lvl2pPr marL="914400" lvl="1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3pPr>
            <a:lvl4pPr marL="1828800" lvl="3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4pPr>
            <a:lvl5pPr marL="2286000" lvl="4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8pPr>
            <a:lvl9pPr marL="4114800" lvl="8" indent="-2921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51" name="Google Shape;151;p25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Google Shape;152;p2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35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3" name="Google Shape;153;p25"/>
          <p:cNvSpPr/>
          <p:nvPr/>
        </p:nvSpPr>
        <p:spPr>
          <a:xfrm>
            <a:off x="10247587" y="259826"/>
            <a:ext cx="1622848" cy="95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015200" y="936967"/>
            <a:ext cx="10161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66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25"/>
          <p:cNvSpPr/>
          <p:nvPr/>
        </p:nvSpPr>
        <p:spPr>
          <a:xfrm rot="10800000" flipH="1">
            <a:off x="330960" y="680641"/>
            <a:ext cx="995096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2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67" name="Google Shape;167;p27"/>
          <p:cNvCxnSpPr/>
          <p:nvPr/>
        </p:nvCxnSpPr>
        <p:spPr>
          <a:xfrm>
            <a:off x="3536700" y="3516588"/>
            <a:ext cx="50739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0" name="Google Shape;190;p31"/>
          <p:cNvSpPr txBox="1"/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92" name="Google Shape;192;p31"/>
          <p:cNvSpPr txBox="1"/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8" name="Google Shape;198;p32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0" name="Google Shape;200;p32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4" name="Google Shape;204;p33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8" name="Google Shape;208;p34"/>
          <p:cNvSpPr txBox="1"/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09" name="Google Shape;209;p34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4" name="Google Shape;214;p35"/>
          <p:cNvSpPr/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5"/>
          <p:cNvSpPr txBox="1"/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16" name="Google Shape;216;p35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37" name="Google Shape;237;p3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38" name="Google Shape;238;p3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3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42" name="Google Shape;242;p4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/>
        </p:txBody>
      </p:sp>
      <p:sp>
        <p:nvSpPr>
          <p:cNvPr id="243" name="Google Shape;243;p4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46" name="Google Shape;246;p4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47" name="Google Shape;247;p41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50" name="Google Shape;250;p42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2" name="Google Shape;252;p42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253" name="Google Shape;253;p42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6" name="Google Shape;256;p43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Light BG Section Header 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15600" y="27424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" name="Google Shape;28;p5"/>
          <p:cNvCxnSpPr/>
          <p:nvPr/>
        </p:nvCxnSpPr>
        <p:spPr>
          <a:xfrm>
            <a:off x="2713400" y="3717233"/>
            <a:ext cx="67652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9" name="Google Shape;259;p4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63" name="Google Shape;263;p4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9pPr>
          </a:lstStyle>
          <a:p/>
        </p:txBody>
      </p:sp>
      <p:sp>
        <p:nvSpPr>
          <p:cNvPr id="264" name="Google Shape;264;p4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4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700"/>
            </a:lvl9pPr>
          </a:lstStyle>
          <a:p/>
        </p:txBody>
      </p:sp>
      <p:sp>
        <p:nvSpPr>
          <p:cNvPr id="268" name="Google Shape;268;p4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269" name="Google Shape;269;p4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900"/>
            </a:lvl1pPr>
            <a:lvl2pPr marL="914400" lvl="1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70" name="Google Shape;270;p4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marL="91440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lvl="1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lvl="2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lvl="3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lvl="4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lvl="5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lvl="6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lvl="7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lvl="8" indent="0" algn="r" rtl="0">
              <a:buClr>
                <a:schemeClr val="dk2"/>
              </a:buClr>
              <a:buSzPts val="1300"/>
              <a:buFont typeface="Roboto Light"/>
              <a:buNone/>
              <a:defRPr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ontact">
  <p:cSld name="SECTION_HEADER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1" name="Google Shape;281;p4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2" name="Google Shape;282;p49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49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 Medium"/>
              <a:buNone/>
              <a:defRPr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ctrTitle"/>
          </p:nvPr>
        </p:nvSpPr>
        <p:spPr>
          <a:xfrm>
            <a:off x="1476000" y="1042033"/>
            <a:ext cx="924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286" name="Google Shape;286;p5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87" name="Google Shape;287;p50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G Section Header 1">
  <p:cSld name="SECTION_HEADER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415600" y="27424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" name="Google Shape;293;p52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94" name="Google Shape;294;p52"/>
          <p:cNvCxnSpPr/>
          <p:nvPr/>
        </p:nvCxnSpPr>
        <p:spPr>
          <a:xfrm>
            <a:off x="2713400" y="3717233"/>
            <a:ext cx="6765300" cy="0"/>
          </a:xfrm>
          <a:prstGeom prst="straightConnector1">
            <a:avLst/>
          </a:prstGeom>
          <a:noFill/>
          <a:ln w="381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body" idx="1"/>
          </p:nvPr>
        </p:nvSpPr>
        <p:spPr>
          <a:xfrm>
            <a:off x="3900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7" name="Google Shape;297;p53"/>
          <p:cNvSpPr txBox="1"/>
          <p:nvPr>
            <p:ph type="title"/>
          </p:nvPr>
        </p:nvSpPr>
        <p:spPr>
          <a:xfrm>
            <a:off x="565100" y="4290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8" name="Google Shape;298;p53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99" name="Google Shape;299;p53"/>
          <p:cNvSpPr txBox="1"/>
          <p:nvPr>
            <p:ph type="body" idx="2"/>
          </p:nvPr>
        </p:nvSpPr>
        <p:spPr>
          <a:xfrm>
            <a:off x="6312351" y="1447100"/>
            <a:ext cx="54897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00" name="Google Shape;300;p53"/>
          <p:cNvCxnSpPr/>
          <p:nvPr/>
        </p:nvCxnSpPr>
        <p:spPr>
          <a:xfrm>
            <a:off x="6095984" y="1500267"/>
            <a:ext cx="12300" cy="4792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TITLE_ONLY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03" name="Google Shape;303;p54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304" name="Google Shape;304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7" y="1983367"/>
            <a:ext cx="5270382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body" idx="1"/>
          </p:nvPr>
        </p:nvSpPr>
        <p:spPr>
          <a:xfrm>
            <a:off x="3900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65100" y="4290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3" name="Google Shape;33;p6"/>
          <p:cNvSpPr txBox="1"/>
          <p:nvPr>
            <p:ph type="body" idx="2"/>
          </p:nvPr>
        </p:nvSpPr>
        <p:spPr>
          <a:xfrm>
            <a:off x="6312351" y="1447100"/>
            <a:ext cx="5489600" cy="4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6095984" y="1500267"/>
            <a:ext cx="12400" cy="4792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>
            <p:ph type="body" idx="1"/>
          </p:nvPr>
        </p:nvSpPr>
        <p:spPr>
          <a:xfrm>
            <a:off x="415600" y="1852800"/>
            <a:ext cx="45369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7" name="Google Shape;307;p5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8" name="Google Shape;308;p55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56"/>
          <p:cNvSpPr txBox="1"/>
          <p:nvPr>
            <p:ph type="title"/>
          </p:nvPr>
        </p:nvSpPr>
        <p:spPr>
          <a:xfrm>
            <a:off x="341467" y="1807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312" name="Google Shape;312;p56"/>
          <p:cNvSpPr txBox="1"/>
          <p:nvPr>
            <p:ph type="subTitle" idx="1"/>
          </p:nvPr>
        </p:nvSpPr>
        <p:spPr>
          <a:xfrm>
            <a:off x="341467" y="3900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56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4" name="Google Shape;314;p56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5" name="Google Shape;315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0" y="6312233"/>
            <a:ext cx="473966" cy="4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318" name="Google Shape;318;p57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 Centre">
  <p:cSld name="White Blank Centr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1" name="Google Shape;321;p58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22" name="Google Shape;322;p58"/>
          <p:cNvSpPr/>
          <p:nvPr/>
        </p:nvSpPr>
        <p:spPr>
          <a:xfrm rot="10800000" flipH="1">
            <a:off x="330960" y="680641"/>
            <a:ext cx="9951300" cy="108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698631" scaled="0"/>
          </a:gradFill>
          <a:ln w="952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29" name="Google Shape;329;p60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30" name="Google Shape;330;p6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3" name="Google Shape;333;p6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6" name="Google Shape;336;p62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7" name="Google Shape;337;p6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0" name="Google Shape;340;p63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1" name="Google Shape;341;p63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2" name="Google Shape;342;p63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5" name="Google Shape;345;p64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8" name="Google Shape;348;p65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9" name="Google Shape;349;p6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latform">
  <p:cSld name="Blank Platfor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3518" y="1983367"/>
            <a:ext cx="5270383" cy="35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52" name="Google Shape;352;p66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5" name="Google Shape;355;p6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56" name="Google Shape;356;p67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67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8" name="Google Shape;358;p6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8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61" name="Google Shape;361;p6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4" name="Google Shape;364;p69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5" name="Google Shape;365;p6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74" name="Google Shape;374;p72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75" name="Google Shape;375;p72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8" name="Google Shape;378;p73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1" name="Google Shape;381;p74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82" name="Google Shape;382;p74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5" name="Google Shape;385;p75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6" name="Google Shape;386;p75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7" name="Google Shape;387;p75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0" name="Google Shape;390;p76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body" idx="1"/>
          </p:nvPr>
        </p:nvSpPr>
        <p:spPr>
          <a:xfrm>
            <a:off x="415600" y="1852800"/>
            <a:ext cx="45368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9pPr>
          </a:lstStyle>
          <a:p/>
        </p:txBody>
      </p:sp>
      <p:sp>
        <p:nvSpPr>
          <p:cNvPr id="42" name="Google Shape;42;p8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3" name="Google Shape;393;p77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4" name="Google Shape;394;p77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97" name="Google Shape;397;p78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7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01" name="Google Shape;401;p79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2" name="Google Shape;402;p79"/>
          <p:cNvSpPr txBox="1"/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3" name="Google Shape;403;p79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06" name="Google Shape;406;p80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1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9" name="Google Shape;409;p81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10" name="Google Shape;410;p81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2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41467" y="1807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5"/>
            </a:lvl9pPr>
          </a:lstStyle>
          <a:p/>
        </p:txBody>
      </p:sp>
      <p:sp>
        <p:nvSpPr>
          <p:cNvPr id="46" name="Google Shape;46;p9"/>
          <p:cNvSpPr txBox="1"/>
          <p:nvPr>
            <p:ph type="subTitle" idx="1"/>
          </p:nvPr>
        </p:nvSpPr>
        <p:spPr>
          <a:xfrm>
            <a:off x="341467" y="3900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47" name="Google Shape;47;p9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914400" lvl="1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5601" y="6312234"/>
            <a:ext cx="473967" cy="47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65100" y="530667"/>
            <a:ext cx="112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 sz="1865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sldNum" idx="12"/>
          </p:nvPr>
        </p:nvSpPr>
        <p:spPr>
          <a:xfrm>
            <a:off x="10865136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  <a:defRPr sz="1335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body" idx="1"/>
          </p:nvPr>
        </p:nvSpPr>
        <p:spPr>
          <a:xfrm>
            <a:off x="844551" y="1574800"/>
            <a:ext cx="10502800" cy="4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Montserrat"/>
              <a:buChar char="•"/>
              <a:defRPr sz="1000" b="0" i="0" u="none" strike="noStrike" cap="non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6" name="Google Shape;56;p11" descr="A picture containing text, clock, clipart&#10;&#10;Description automatically generated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93359" y="261724"/>
            <a:ext cx="1597651" cy="2325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  <a:defRPr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1764700" y="6430280"/>
            <a:ext cx="355475" cy="355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  <a:defRPr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buClr>
                <a:schemeClr val="dk2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565100" y="530667"/>
            <a:ext cx="11262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 panose="02000000000000000000"/>
              <a:buNone/>
              <a:defRPr sz="27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 panose="02000000000000000000"/>
              <a:buChar char="●"/>
              <a:defRPr sz="24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●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 panose="02000000000000000000"/>
              <a:buChar char="○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 panose="02000000000000000000"/>
              <a:buChar char="■"/>
              <a:defRPr sz="19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9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5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 panose="020B0604020202020204"/>
              <a:buNone/>
              <a:defRPr sz="37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71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 panose="020B0604020202020204"/>
              <a:buChar char="●"/>
              <a:defRPr sz="2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●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●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○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 panose="020B0604020202020204"/>
              <a:buChar char="■"/>
              <a:defRPr sz="19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71"/>
          <p:cNvSpPr txBox="1"/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11.png"/><Relationship Id="rId2" Type="http://schemas.openxmlformats.org/officeDocument/2006/relationships/image" Target="../media/image27.GIF"/><Relationship Id="rId1" Type="http://schemas.openxmlformats.org/officeDocument/2006/relationships/hyperlink" Target="https://internal.shub.us/logistics/dashboard" TargetMode="Externa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7.GIF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7.GIF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45.xml"/><Relationship Id="rId6" Type="http://schemas.openxmlformats.org/officeDocument/2006/relationships/image" Target="../media/image7.png"/><Relationship Id="rId5" Type="http://schemas.openxmlformats.org/officeDocument/2006/relationships/slide" Target="slide54.xml"/><Relationship Id="rId4" Type="http://schemas.openxmlformats.org/officeDocument/2006/relationships/image" Target="../media/image6.png"/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1.jpeg"/><Relationship Id="rId2" Type="http://schemas.openxmlformats.org/officeDocument/2006/relationships/hyperlink" Target="http://drive.google.com/file/d/1JFbVoGSzYCidML-H8n93n4X8gAUoIPd5/view" TargetMode="Externa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58.png"/><Relationship Id="rId3" Type="http://schemas.openxmlformats.org/officeDocument/2006/relationships/image" Target="../media/image14.png"/><Relationship Id="rId2" Type="http://schemas.openxmlformats.org/officeDocument/2006/relationships/image" Target="../media/image57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team/5272641/conversation/189972000805157?custom_folder_id=6451&amp;view=List" TargetMode="External"/><Relationship Id="rId3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conversation/189972000968920?view=List" TargetMode="External"/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conversation/189972000975132?view=List" TargetMode="External"/><Relationship Id="rId3" Type="http://schemas.openxmlformats.org/officeDocument/2006/relationships/image" Target="../media/image14.png"/><Relationship Id="rId2" Type="http://schemas.openxmlformats.org/officeDocument/2006/relationships/image" Target="../media/image62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conversation/189972000973369?view=List" TargetMode="External"/><Relationship Id="rId3" Type="http://schemas.openxmlformats.org/officeDocument/2006/relationships/image" Target="../media/image14.png"/><Relationship Id="rId2" Type="http://schemas.openxmlformats.org/officeDocument/2006/relationships/image" Target="../media/image63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conversation/189972000976963?view=List" TargetMode="External"/><Relationship Id="rId3" Type="http://schemas.openxmlformats.org/officeDocument/2006/relationships/image" Target="../media/image14.png"/><Relationship Id="rId2" Type="http://schemas.openxmlformats.org/officeDocument/2006/relationships/image" Target="../media/image64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conversation/189972000976755?view=List" TargetMode="External"/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54.xml"/><Relationship Id="rId4" Type="http://schemas.openxmlformats.org/officeDocument/2006/relationships/hyperlink" Target="https://app.intercom.com/a/inbox/v2axofpf/inbox/conversation/189972000970616?view=List" TargetMode="External"/><Relationship Id="rId3" Type="http://schemas.openxmlformats.org/officeDocument/2006/relationships/image" Target="../media/image14.png"/><Relationship Id="rId2" Type="http://schemas.openxmlformats.org/officeDocument/2006/relationships/image" Target="../media/image66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54.xml"/><Relationship Id="rId5" Type="http://schemas.openxmlformats.org/officeDocument/2006/relationships/hyperlink" Target="https://docs.google.com/spreadsheets/d/1g7QZhXcB6ohippLi2YH5tjO2yeTjCNFXBlb-Td_oZLs/edit?gid=1919512698#gid=1919512698" TargetMode="External"/><Relationship Id="rId4" Type="http://schemas.openxmlformats.org/officeDocument/2006/relationships/hyperlink" Target="https://app.intercom.com/a/inbox/v2axofpf/inbox/conversation/189972000800292?view=List" TargetMode="External"/><Relationship Id="rId3" Type="http://schemas.openxmlformats.org/officeDocument/2006/relationships/image" Target="../media/image14.png"/><Relationship Id="rId2" Type="http://schemas.openxmlformats.org/officeDocument/2006/relationships/image" Target="../media/image67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8.xml"/><Relationship Id="rId8" Type="http://schemas.openxmlformats.org/officeDocument/2006/relationships/slideLayout" Target="../slideLayouts/slideLayout54.xml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0.png"/><Relationship Id="rId3" Type="http://schemas.openxmlformats.org/officeDocument/2006/relationships/image" Target="../media/image77.png"/><Relationship Id="rId2" Type="http://schemas.openxmlformats.org/officeDocument/2006/relationships/image" Target="../media/image76.GIF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45.xml"/><Relationship Id="rId10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88.GIF"/><Relationship Id="rId5" Type="http://schemas.openxmlformats.org/officeDocument/2006/relationships/image" Target="../media/image87.png"/><Relationship Id="rId4" Type="http://schemas.openxmlformats.org/officeDocument/2006/relationships/image" Target="../media/image86.jpe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84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84.png"/><Relationship Id="rId2" Type="http://schemas.openxmlformats.org/officeDocument/2006/relationships/image" Target="../media/image93.png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84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7.xml"/><Relationship Id="rId6" Type="http://schemas.openxmlformats.org/officeDocument/2006/relationships/slideLayout" Target="../slideLayouts/slideLayout65.xml"/><Relationship Id="rId5" Type="http://schemas.openxmlformats.org/officeDocument/2006/relationships/image" Target="../media/image15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65.xml"/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5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108.png"/><Relationship Id="rId4" Type="http://schemas.openxmlformats.org/officeDocument/2006/relationships/image" Target="../media/image29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109.jpeg"/><Relationship Id="rId3" Type="http://schemas.openxmlformats.org/officeDocument/2006/relationships/hyperlink" Target="http://drive.google.com/file/d/1-AV4WwDqRsV2M0H5tMtd-mK6By9ELUjM/view" TargetMode="External"/><Relationship Id="rId2" Type="http://schemas.openxmlformats.org/officeDocument/2006/relationships/image" Target="../media/image106.png"/><Relationship Id="rId1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15.jpe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36.xml"/><Relationship Id="rId5" Type="http://schemas.openxmlformats.org/officeDocument/2006/relationships/hyperlink" Target="https://storehub.workplace.com/groups/281723943089068" TargetMode="External"/><Relationship Id="rId4" Type="http://schemas.openxmlformats.org/officeDocument/2006/relationships/image" Target="../media/image113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122.png"/><Relationship Id="rId7" Type="http://schemas.openxmlformats.org/officeDocument/2006/relationships/image" Target="../media/image113.png"/><Relationship Id="rId6" Type="http://schemas.openxmlformats.org/officeDocument/2006/relationships/image" Target="../media/image5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53.png"/><Relationship Id="rId2" Type="http://schemas.openxmlformats.org/officeDocument/2006/relationships/image" Target="../media/image119.png"/><Relationship Id="rId13" Type="http://schemas.openxmlformats.org/officeDocument/2006/relationships/notesSlide" Target="../notesSlides/notesSlide57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24.jpeg"/><Relationship Id="rId10" Type="http://schemas.openxmlformats.org/officeDocument/2006/relationships/image" Target="../media/image123.jpeg"/><Relationship Id="rId1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4.png"/><Relationship Id="rId1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hyperlink" Target="https://www.storehub.com/" TargetMode="Externa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0.xml"/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hyperlink" Target="https://l.workplace.com/l.php?u=https%3A%2F%2Fstorehub.lightning.force.com%2Fone%2Fone.app%23eyJjb21wb25lbnREZWYiOiJkZXNrdG9wRGFzaGJvYXJkczpkYXNoYm9hcmQiLCJhdHRyaWJ1dGVzIjp7ImRhc2hib2FyZElkIjoiMDFaQTcwMDAwMDA1amU2TUFBIiwiZGlzcGxheU1vZGUiOiJlZGl0In0sInN0YXRlIjp7fX0%253D&amp;h=AT1oHV38KzkfHUbhvksC7vGvwX0kihFbFolAbX_kfTTXWCHVDKfQr7ZZuEHqBxgImid-_Al9VXR3ol1eVy8NePHdPeAUt65d-VGBsNlt04h65Do5dsrCQFiNcuQXp7JwEMKLoDLA2NN-B7YBw2qAhRuK9xf-LbTgvxU6S-cG4NQ&amp;__tn__=-UK-R&amp;c%5B0%5D=AT13f9aWHNavYuYl0HzFT5b3sbUc_gin9JTSivHBYJsro0O7GNQeG48t9uAtWIPNjYSzJ5DKyAIQD9DhILnSa0x2aDOyxle80AUGaW4BvMGALXxzTGmFd9q6Vh0zYMwDUDK2Qf2xRNwjTiZLpoDl0qPvcuVlbyTr_1ywIjM" TargetMode="External"/><Relationship Id="rId2" Type="http://schemas.openxmlformats.org/officeDocument/2006/relationships/image" Target="../media/image113.png"/><Relationship Id="rId1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15.jpeg"/><Relationship Id="rId1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128.GIF"/><Relationship Id="rId2" Type="http://schemas.openxmlformats.org/officeDocument/2006/relationships/image" Target="../media/image115.jpeg"/><Relationship Id="rId1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.png"/><Relationship Id="rId2" Type="http://schemas.openxmlformats.org/officeDocument/2006/relationships/image" Target="../media/image130.jpeg"/><Relationship Id="rId1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2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3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Basic Tools </a:t>
            </a:r>
            <a:r>
              <a:rPr lang="en-US"/>
              <a:t>and Supply Chain</a:t>
            </a:r>
            <a:endParaRPr lang="en-US"/>
          </a:p>
        </p:txBody>
      </p:sp>
      <p:sp>
        <p:nvSpPr>
          <p:cNvPr id="418" name="Google Shape;418;p83"/>
          <p:cNvSpPr txBox="1"/>
          <p:nvPr/>
        </p:nvSpPr>
        <p:spPr>
          <a:xfrm>
            <a:off x="415700" y="2754789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/>
              <a:buNone/>
            </a:pPr>
            <a:r>
              <a:rPr lang="en-US" sz="3200" b="1">
                <a:solidFill>
                  <a:srgbClr val="FF9418"/>
                </a:solidFill>
                <a:latin typeface="Signika"/>
                <a:ea typeface="Signika"/>
                <a:cs typeface="Signika"/>
                <a:sym typeface="Signika"/>
              </a:rPr>
              <a:t>[Account Manager] </a:t>
            </a: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Tools</a:t>
            </a:r>
            <a:endParaRPr sz="3200" b="1" i="0" u="none" strike="noStrike" cap="none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19" name="Google Shape;419;p83"/>
          <p:cNvSpPr txBox="1"/>
          <p:nvPr/>
        </p:nvSpPr>
        <p:spPr>
          <a:xfrm>
            <a:off x="11643302" y="6464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"/>
          <p:cNvSpPr/>
          <p:nvPr/>
        </p:nvSpPr>
        <p:spPr>
          <a:xfrm>
            <a:off x="7446034" y="1944127"/>
            <a:ext cx="39480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Links:</a:t>
            </a:r>
            <a:endParaRPr lang="en-US"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sng" strike="noStrike" cap="none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https://internal.shub.us/logistics/dashboard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67" name="Google Shape;567;p92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5329121" y="3306675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2" descr="Arrow G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15858" y="4831628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2" descr="logo"/>
          <p:cNvPicPr preferRelativeResize="0"/>
          <p:nvPr/>
        </p:nvPicPr>
        <p:blipFill rotWithShape="1">
          <a:blip r:embed="rId3"/>
          <a:srcRect t="29925" b="31009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92"/>
          <p:cNvSpPr/>
          <p:nvPr/>
        </p:nvSpPr>
        <p:spPr>
          <a:xfrm>
            <a:off x="10911106" y="486549"/>
            <a:ext cx="745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71" name="Google Shape;571;p92"/>
          <p:cNvPicPr preferRelativeResize="0"/>
          <p:nvPr/>
        </p:nvPicPr>
        <p:blipFill rotWithShape="1">
          <a:blip r:embed="rId4"/>
          <a:srcRect l="17392" t="5435" r="12449" b="44826"/>
          <a:stretch>
            <a:fillRect/>
          </a:stretch>
        </p:blipFill>
        <p:spPr>
          <a:xfrm>
            <a:off x="4268290" y="1513436"/>
            <a:ext cx="2761629" cy="1653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572" name="Google Shape;572;p92"/>
          <p:cNvGrpSpPr/>
          <p:nvPr/>
        </p:nvGrpSpPr>
        <p:grpSpPr>
          <a:xfrm>
            <a:off x="246579" y="1249069"/>
            <a:ext cx="3330714" cy="5295338"/>
            <a:chOff x="886519" y="1051560"/>
            <a:chExt cx="3008585" cy="5047718"/>
          </a:xfrm>
        </p:grpSpPr>
        <p:sp>
          <p:nvSpPr>
            <p:cNvPr id="573" name="Google Shape;573;p92"/>
            <p:cNvSpPr/>
            <p:nvPr/>
          </p:nvSpPr>
          <p:spPr>
            <a:xfrm>
              <a:off x="2386442" y="4488278"/>
              <a:ext cx="1508662" cy="15086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EF860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4" name="Google Shape;574;p92"/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FF9418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5" name="Google Shape;575;p92"/>
            <p:cNvSpPr/>
            <p:nvPr/>
          </p:nvSpPr>
          <p:spPr>
            <a:xfrm>
              <a:off x="1265141" y="2041800"/>
              <a:ext cx="2494539" cy="38313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76" name="Google Shape;576;p92"/>
            <p:cNvSpPr txBox="1"/>
            <p:nvPr/>
          </p:nvSpPr>
          <p:spPr>
            <a:xfrm>
              <a:off x="1413570" y="1594350"/>
              <a:ext cx="1749892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7" name="Google Shape;577;p92"/>
            <p:cNvSpPr txBox="1"/>
            <p:nvPr/>
          </p:nvSpPr>
          <p:spPr>
            <a:xfrm>
              <a:off x="1384680" y="2137778"/>
              <a:ext cx="2250000" cy="39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Create Temp. Employee Access</a:t>
              </a:r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Locating Beep orders</a:t>
              </a:r>
              <a:endParaRPr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Payout 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adjustment</a:t>
              </a:r>
              <a:endParaRPr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Sending vouchers</a:t>
              </a:r>
              <a:endParaRPr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19685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Mainly used by: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Beep Team</a:t>
              </a: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Logistics Team</a:t>
              </a: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Team</a:t>
              </a: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578" name="Google Shape;578;p92" descr="Bullseye with solid fill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89234" y="1158190"/>
              <a:ext cx="395446" cy="3954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9" name="Google Shape;579;p92"/>
          <p:cNvPicPr preferRelativeResize="0"/>
          <p:nvPr/>
        </p:nvPicPr>
        <p:blipFill rotWithShape="1">
          <a:blip r:embed="rId6"/>
          <a:srcRect b="28941"/>
          <a:stretch>
            <a:fillRect/>
          </a:stretch>
        </p:blipFill>
        <p:spPr>
          <a:xfrm>
            <a:off x="4082353" y="3737457"/>
            <a:ext cx="3133505" cy="251238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0" name="Google Shape;580;p9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81" name="Google Shape;581;p92"/>
          <p:cNvCxnSpPr/>
          <p:nvPr/>
        </p:nvCxnSpPr>
        <p:spPr>
          <a:xfrm>
            <a:off x="3883152" y="1360930"/>
            <a:ext cx="0" cy="512453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582" name="Google Shape;582;p92"/>
          <p:cNvSpPr/>
          <p:nvPr/>
        </p:nvSpPr>
        <p:spPr>
          <a:xfrm>
            <a:off x="7029919" y="1507220"/>
            <a:ext cx="312713" cy="1659441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83" name="Google Shape;583;p92" descr="Graphical user interface, table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830596" y="3830602"/>
            <a:ext cx="4145646" cy="2326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4" name="Google Shape;584;p92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85" name="Google Shape;585;p92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93" descr="logo"/>
          <p:cNvPicPr preferRelativeResize="0"/>
          <p:nvPr/>
        </p:nvPicPr>
        <p:blipFill rotWithShape="1">
          <a:blip r:embed="rId1"/>
          <a:srcRect t="29925" b="31009"/>
          <a:stretch>
            <a:fillRect/>
          </a:stretch>
        </p:blipFill>
        <p:spPr>
          <a:xfrm>
            <a:off x="10783310" y="281361"/>
            <a:ext cx="986912" cy="1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93"/>
          <p:cNvSpPr/>
          <p:nvPr/>
        </p:nvSpPr>
        <p:spPr>
          <a:xfrm>
            <a:off x="10911106" y="486549"/>
            <a:ext cx="745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Support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36363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</a:t>
            </a:r>
            <a:endParaRPr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92" name="Google Shape;592;p9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3" name="Google Shape;593;p93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Temporary Employee Access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94" name="Google Shape;594;p93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95" name="Google Shape;595;p93"/>
          <p:cNvPicPr preferRelativeResize="0"/>
          <p:nvPr/>
        </p:nvPicPr>
        <p:blipFill rotWithShape="1">
          <a:blip r:embed="rId2"/>
          <a:srcRect l="2035" r="12807"/>
          <a:stretch>
            <a:fillRect/>
          </a:stretch>
        </p:blipFill>
        <p:spPr>
          <a:xfrm>
            <a:off x="584625" y="2008825"/>
            <a:ext cx="3703550" cy="2840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6" name="Google Shape;596;p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40226" y="1318201"/>
            <a:ext cx="5890473" cy="47058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7" name="Google Shape;597;p93" descr="Arrow GIF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44221" y="3266978"/>
            <a:ext cx="639965" cy="324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93"/>
          <p:cNvGrpSpPr/>
          <p:nvPr/>
        </p:nvGrpSpPr>
        <p:grpSpPr>
          <a:xfrm>
            <a:off x="663000" y="5202475"/>
            <a:ext cx="3666300" cy="1096500"/>
            <a:chOff x="802125" y="5202475"/>
            <a:chExt cx="3666300" cy="1096500"/>
          </a:xfrm>
        </p:grpSpPr>
        <p:sp>
          <p:nvSpPr>
            <p:cNvPr id="599" name="Google Shape;599;p93"/>
            <p:cNvSpPr/>
            <p:nvPr/>
          </p:nvSpPr>
          <p:spPr>
            <a:xfrm>
              <a:off x="802125" y="5202475"/>
              <a:ext cx="3666300" cy="1096500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0" name="Google Shape;600;p93"/>
            <p:cNvSpPr txBox="1"/>
            <p:nvPr/>
          </p:nvSpPr>
          <p:spPr>
            <a:xfrm>
              <a:off x="875775" y="5331325"/>
              <a:ext cx="3519000" cy="8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Temporary BackOffice access is required in case the merchant requires assistance to adjust some setup or troubleshoot as necessary.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4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06" name="Google Shape;606;p94" descr="Logo,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4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4592" y="701475"/>
            <a:ext cx="3677784" cy="43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21087" y="388223"/>
            <a:ext cx="6497077" cy="47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4"/>
          <p:cNvSpPr txBox="1"/>
          <p:nvPr/>
        </p:nvSpPr>
        <p:spPr>
          <a:xfrm>
            <a:off x="719400" y="5663925"/>
            <a:ext cx="665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Sales/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Success/Care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95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95"/>
          <p:cNvSpPr txBox="1"/>
          <p:nvPr/>
        </p:nvSpPr>
        <p:spPr>
          <a:xfrm>
            <a:off x="806154" y="5490764"/>
            <a:ext cx="31486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https://storehub.my.salesforce.com/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16" name="Google Shape;616;p9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3888" y="1485862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17" name="Google Shape;617;p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08660" y="1505699"/>
            <a:ext cx="2653153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18" name="Google Shape;618;p95" descr="Graphical user interface, application&#10;&#10;Description automatically generated"/>
          <p:cNvPicPr preferRelativeResize="0"/>
          <p:nvPr/>
        </p:nvPicPr>
        <p:blipFill rotWithShape="1">
          <a:blip r:embed="rId4"/>
          <a:srcRect t="7904" b="3723"/>
          <a:stretch>
            <a:fillRect/>
          </a:stretch>
        </p:blipFill>
        <p:spPr>
          <a:xfrm>
            <a:off x="8363433" y="1505699"/>
            <a:ext cx="2636409" cy="372386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19" name="Google Shape;619;p95"/>
          <p:cNvSpPr txBox="1"/>
          <p:nvPr/>
        </p:nvSpPr>
        <p:spPr>
          <a:xfrm>
            <a:off x="5030181" y="5362972"/>
            <a:ext cx="2131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Salesforce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0" name="Google Shape;620;p95"/>
          <p:cNvSpPr txBox="1"/>
          <p:nvPr/>
        </p:nvSpPr>
        <p:spPr>
          <a:xfrm>
            <a:off x="8862776" y="5370666"/>
            <a:ext cx="16377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approve on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1" name="Google Shape;621;p9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2" name="Google Shape;622;p95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87868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5" descr="Arrow GIF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42640" y="3266979"/>
            <a:ext cx="639965" cy="324042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9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25" name="Google Shape;625;p9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96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2183" y="1182642"/>
            <a:ext cx="9927633" cy="265821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32" name="Google Shape;632;p96"/>
          <p:cNvSpPr/>
          <p:nvPr/>
        </p:nvSpPr>
        <p:spPr>
          <a:xfrm>
            <a:off x="1568383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Intro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3" name="Google Shape;633;p96"/>
          <p:cNvSpPr/>
          <p:nvPr/>
        </p:nvSpPr>
        <p:spPr>
          <a:xfrm>
            <a:off x="1568378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4" name="Google Shape;634;p96"/>
          <p:cNvSpPr/>
          <p:nvPr/>
        </p:nvSpPr>
        <p:spPr>
          <a:xfrm>
            <a:off x="8708506" y="4041144"/>
            <a:ext cx="1689100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Used by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5" name="Google Shape;635;p96"/>
          <p:cNvSpPr/>
          <p:nvPr/>
        </p:nvSpPr>
        <p:spPr>
          <a:xfrm>
            <a:off x="8708501" y="4041144"/>
            <a:ext cx="226019" cy="2482977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6" name="Google Shape;636;p96"/>
          <p:cNvSpPr/>
          <p:nvPr/>
        </p:nvSpPr>
        <p:spPr>
          <a:xfrm>
            <a:off x="5226352" y="4041144"/>
            <a:ext cx="1583888" cy="704850"/>
          </a:xfrm>
          <a:prstGeom prst="homePlate">
            <a:avLst>
              <a:gd name="adj" fmla="val 32883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Function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7" name="Google Shape;637;p96"/>
          <p:cNvSpPr/>
          <p:nvPr/>
        </p:nvSpPr>
        <p:spPr>
          <a:xfrm>
            <a:off x="5226345" y="4041144"/>
            <a:ext cx="226019" cy="2482978"/>
          </a:xfrm>
          <a:custGeom>
            <a:avLst/>
            <a:gdLst/>
            <a:ahLst/>
            <a:cxnLst/>
            <a:rect l="l" t="t" r="r" b="b"/>
            <a:pathLst>
              <a:path w="160867" h="4404665" extrusionOk="0">
                <a:moveTo>
                  <a:pt x="0" y="0"/>
                </a:moveTo>
                <a:lnTo>
                  <a:pt x="10837" y="53058"/>
                </a:lnTo>
                <a:cubicBezTo>
                  <a:pt x="103533" y="603105"/>
                  <a:pt x="160867" y="1362988"/>
                  <a:pt x="160867" y="2202332"/>
                </a:cubicBezTo>
                <a:cubicBezTo>
                  <a:pt x="160867" y="3041676"/>
                  <a:pt x="103533" y="3801560"/>
                  <a:pt x="10837" y="4351607"/>
                </a:cubicBezTo>
                <a:lnTo>
                  <a:pt x="0" y="4404665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61000">
                <a:srgbClr val="000000">
                  <a:alpha val="0"/>
                </a:srgbClr>
              </a:gs>
              <a:gs pos="92000">
                <a:srgbClr val="000000">
                  <a:alpha val="33333"/>
                </a:srgbClr>
              </a:gs>
              <a:gs pos="100000">
                <a:srgbClr val="000000">
                  <a:alpha val="3333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35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8" name="Google Shape;638;p96"/>
          <p:cNvSpPr txBox="1"/>
          <p:nvPr/>
        </p:nvSpPr>
        <p:spPr>
          <a:xfrm>
            <a:off x="1794399" y="4874638"/>
            <a:ext cx="31710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Managing merchant’s StoreHub journey 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 &gt; Won &gt; Onboarding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9" name="Google Shape;639;p96"/>
          <p:cNvSpPr txBox="1"/>
          <p:nvPr/>
        </p:nvSpPr>
        <p:spPr>
          <a:xfrm>
            <a:off x="8934526" y="4915275"/>
            <a:ext cx="2125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Team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Success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Team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0" name="Google Shape;640;p96"/>
          <p:cNvSpPr txBox="1"/>
          <p:nvPr/>
        </p:nvSpPr>
        <p:spPr>
          <a:xfrm>
            <a:off x="5452369" y="4878904"/>
            <a:ext cx="21660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Qualifying leads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information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schedule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Hardware tracking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1" name="Google Shape;641;p9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2" name="Google Shape;642;p9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43" name="Google Shape;643;p9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7"/>
          <p:cNvSpPr/>
          <p:nvPr/>
        </p:nvSpPr>
        <p:spPr>
          <a:xfrm>
            <a:off x="6906825" y="1575525"/>
            <a:ext cx="2883000" cy="11904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49" name="Google Shape;649;p97"/>
          <p:cNvPicPr preferRelativeResize="0"/>
          <p:nvPr/>
        </p:nvPicPr>
        <p:blipFill rotWithShape="1">
          <a:blip r:embed="rId1"/>
          <a:srcRect l="23091" t="16090" r="24109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7"/>
          <p:cNvPicPr preferRelativeResize="0"/>
          <p:nvPr/>
        </p:nvPicPr>
        <p:blipFill rotWithShape="1">
          <a:blip r:embed="rId2"/>
          <a:srcRect l="4247" r="31102" b="6768"/>
          <a:stretch>
            <a:fillRect/>
          </a:stretch>
        </p:blipFill>
        <p:spPr>
          <a:xfrm>
            <a:off x="569025" y="1847438"/>
            <a:ext cx="5512500" cy="35392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1" name="Google Shape;651;p97"/>
          <p:cNvSpPr/>
          <p:nvPr/>
        </p:nvSpPr>
        <p:spPr>
          <a:xfrm>
            <a:off x="6897078" y="1611363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Input : 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name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2" name="Google Shape;652;p97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3" name="Google Shape;653;p97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4" name="Google Shape;654;p97"/>
          <p:cNvSpPr/>
          <p:nvPr/>
        </p:nvSpPr>
        <p:spPr>
          <a:xfrm>
            <a:off x="2265075" y="1933463"/>
            <a:ext cx="28830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55" name="Google Shape;655;p97"/>
          <p:cNvCxnSpPr/>
          <p:nvPr/>
        </p:nvCxnSpPr>
        <p:spPr>
          <a:xfrm flipH="1">
            <a:off x="5148073" y="2105063"/>
            <a:ext cx="1749000" cy="162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6" name="Google Shape;656;p97"/>
          <p:cNvSpPr/>
          <p:nvPr/>
        </p:nvSpPr>
        <p:spPr>
          <a:xfrm>
            <a:off x="1660175" y="3054213"/>
            <a:ext cx="3487800" cy="18900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57" name="Google Shape;657;p97"/>
          <p:cNvCxnSpPr>
            <a:stCxn id="656" idx="3"/>
            <a:endCxn id="658" idx="1"/>
          </p:cNvCxnSpPr>
          <p:nvPr/>
        </p:nvCxnSpPr>
        <p:spPr>
          <a:xfrm rot="10800000" flipH="1">
            <a:off x="5147975" y="3989613"/>
            <a:ext cx="1749000" cy="96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97"/>
          <p:cNvSpPr/>
          <p:nvPr/>
        </p:nvSpPr>
        <p:spPr>
          <a:xfrm>
            <a:off x="6897075" y="2887550"/>
            <a:ext cx="4725900" cy="220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59" name="Google Shape;659;p97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(cont.)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60" name="Google Shape;660;p97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1" name="Google Shape;661;p97"/>
          <p:cNvSpPr txBox="1"/>
          <p:nvPr/>
        </p:nvSpPr>
        <p:spPr>
          <a:xfrm>
            <a:off x="6984675" y="2949325"/>
            <a:ext cx="4638300" cy="22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Salesforce Objects:</a:t>
            </a:r>
            <a:endParaRPr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13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Lead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New Lead (Qualified/Unqualified) 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13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Opportunity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Meeting Completed by BC (Won/Lost)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13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Overview of merchant’s Account Details 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65760" lvl="0" indent="-213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Contact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Merchant’s Contact Info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98"/>
          <p:cNvPicPr preferRelativeResize="0"/>
          <p:nvPr/>
        </p:nvPicPr>
        <p:blipFill rotWithShape="1">
          <a:blip r:embed="rId1"/>
          <a:srcRect l="23089" t="16090" r="24108" b="14791"/>
          <a:stretch>
            <a:fillRect/>
          </a:stretch>
        </p:blipFill>
        <p:spPr>
          <a:xfrm>
            <a:off x="10857202" y="217107"/>
            <a:ext cx="1095172" cy="8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8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8" name="Google Shape;668;p98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PIC = Person in Charge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69" name="Google Shape;669;p98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(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)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70" name="Google Shape;670;p98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Salesforce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71" name="Google Shape;671;p9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82950" y="1233562"/>
            <a:ext cx="8834225" cy="3978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2" name="Google Shape;672;p98"/>
          <p:cNvSpPr/>
          <p:nvPr/>
        </p:nvSpPr>
        <p:spPr>
          <a:xfrm>
            <a:off x="2896300" y="4330825"/>
            <a:ext cx="10953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73" name="Google Shape;673;p98"/>
          <p:cNvSpPr/>
          <p:nvPr/>
        </p:nvSpPr>
        <p:spPr>
          <a:xfrm>
            <a:off x="8339675" y="4330825"/>
            <a:ext cx="1409400" cy="3756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74" name="Google Shape;674;p98"/>
          <p:cNvCxnSpPr/>
          <p:nvPr/>
        </p:nvCxnSpPr>
        <p:spPr>
          <a:xfrm>
            <a:off x="3483350" y="4706413"/>
            <a:ext cx="4500" cy="947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5" name="Google Shape;675;p98"/>
          <p:cNvSpPr/>
          <p:nvPr/>
        </p:nvSpPr>
        <p:spPr>
          <a:xfrm>
            <a:off x="1893728" y="5601538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6" name="Google Shape;676;p98"/>
          <p:cNvSpPr/>
          <p:nvPr/>
        </p:nvSpPr>
        <p:spPr>
          <a:xfrm>
            <a:off x="1903475" y="5679400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7" name="Google Shape;677;p98"/>
          <p:cNvSpPr txBox="1"/>
          <p:nvPr/>
        </p:nvSpPr>
        <p:spPr>
          <a:xfrm>
            <a:off x="1952375" y="573622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Opportunities can be found under Account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8" name="Google Shape;678;p98"/>
          <p:cNvCxnSpPr/>
          <p:nvPr/>
        </p:nvCxnSpPr>
        <p:spPr>
          <a:xfrm>
            <a:off x="9042125" y="4706413"/>
            <a:ext cx="4500" cy="94770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98"/>
          <p:cNvSpPr/>
          <p:nvPr/>
        </p:nvSpPr>
        <p:spPr>
          <a:xfrm>
            <a:off x="7452503" y="5601538"/>
            <a:ext cx="2583900" cy="1430400"/>
          </a:xfrm>
          <a:prstGeom prst="roundRect">
            <a:avLst>
              <a:gd name="adj" fmla="val 6260"/>
            </a:avLst>
          </a:prstGeom>
          <a:noFill/>
          <a:ln>
            <a:noFill/>
          </a:ln>
        </p:spPr>
        <p:txBody>
          <a:bodyPr spcFirstLastPara="1" wrap="square" lIns="91425" tIns="45700" rIns="4114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0" name="Google Shape;680;p98"/>
          <p:cNvSpPr/>
          <p:nvPr/>
        </p:nvSpPr>
        <p:spPr>
          <a:xfrm>
            <a:off x="7462250" y="5679400"/>
            <a:ext cx="3174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1" name="Google Shape;681;p98"/>
          <p:cNvSpPr txBox="1"/>
          <p:nvPr/>
        </p:nvSpPr>
        <p:spPr>
          <a:xfrm>
            <a:off x="7511150" y="5736222"/>
            <a:ext cx="307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Onboarding Pipeline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1444675" y="1741675"/>
            <a:ext cx="2164500" cy="858300"/>
          </a:xfrm>
          <a:prstGeom prst="roundRect">
            <a:avLst>
              <a:gd name="adj" fmla="val 2560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683" name="Google Shape;683;p98"/>
          <p:cNvCxnSpPr>
            <a:stCxn id="682" idx="3"/>
            <a:endCxn id="684" idx="1"/>
          </p:cNvCxnSpPr>
          <p:nvPr/>
        </p:nvCxnSpPr>
        <p:spPr>
          <a:xfrm>
            <a:off x="3609175" y="2170825"/>
            <a:ext cx="2263500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98"/>
          <p:cNvSpPr/>
          <p:nvPr/>
        </p:nvSpPr>
        <p:spPr>
          <a:xfrm>
            <a:off x="5872675" y="1908475"/>
            <a:ext cx="1452000" cy="524700"/>
          </a:xfrm>
          <a:prstGeom prst="roundRect">
            <a:avLst>
              <a:gd name="adj" fmla="val 626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1147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5" name="Google Shape;685;p98"/>
          <p:cNvSpPr txBox="1"/>
          <p:nvPr/>
        </p:nvSpPr>
        <p:spPr>
          <a:xfrm>
            <a:off x="5921575" y="1979425"/>
            <a:ext cx="1409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Contact details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99" descr="The Early Story of Chargebee: Why it&amp;#39;s Better to Start with People, not  Ideas | by Prabhakar Reddy | Accel India Insights is now SeedToScale  Insights | Medium"/>
          <p:cNvPicPr preferRelativeResize="0"/>
          <p:nvPr/>
        </p:nvPicPr>
        <p:blipFill rotWithShape="1">
          <a:blip r:embed="rId1"/>
          <a:srcRect t="34885"/>
          <a:stretch>
            <a:fillRect/>
          </a:stretch>
        </p:blipFill>
        <p:spPr>
          <a:xfrm>
            <a:off x="0" y="0"/>
            <a:ext cx="12192000" cy="446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99"/>
          <p:cNvPicPr preferRelativeResize="0"/>
          <p:nvPr/>
        </p:nvPicPr>
        <p:blipFill rotWithShape="1">
          <a:blip r:embed="rId2"/>
          <a:srcRect t="35299" b="33191"/>
          <a:stretch>
            <a:fillRect/>
          </a:stretch>
        </p:blipFill>
        <p:spPr>
          <a:xfrm>
            <a:off x="719404" y="4853956"/>
            <a:ext cx="3090598" cy="9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99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42785" y="608052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93" name="Google Shape;693;p99"/>
          <p:cNvSpPr txBox="1"/>
          <p:nvPr/>
        </p:nvSpPr>
        <p:spPr>
          <a:xfrm>
            <a:off x="1025000" y="5827775"/>
            <a:ext cx="538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Account Management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0"/>
          <p:cNvSpPr/>
          <p:nvPr/>
        </p:nvSpPr>
        <p:spPr>
          <a:xfrm>
            <a:off x="1132789" y="1228701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9" name="Google Shape;699;p100"/>
          <p:cNvSpPr txBox="1"/>
          <p:nvPr/>
        </p:nvSpPr>
        <p:spPr>
          <a:xfrm>
            <a:off x="1178254" y="1235552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0" name="Google Shape;700;p10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01" name="Google Shape;701;p10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447451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02" name="Google Shape;702;p100"/>
          <p:cNvPicPr preferRelativeResize="0"/>
          <p:nvPr/>
        </p:nvPicPr>
        <p:blipFill rotWithShape="1">
          <a:blip r:embed="rId2"/>
          <a:srcRect l="9940" r="10734"/>
          <a:stretch>
            <a:fillRect/>
          </a:stretch>
        </p:blipFill>
        <p:spPr>
          <a:xfrm>
            <a:off x="4760258" y="1499668"/>
            <a:ext cx="3079376" cy="37750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03" name="Google Shape;703;p100"/>
          <p:cNvSpPr txBox="1"/>
          <p:nvPr/>
        </p:nvSpPr>
        <p:spPr>
          <a:xfrm>
            <a:off x="5241169" y="5445305"/>
            <a:ext cx="211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Verify authentication by downloading Google Authenticator app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4" name="Google Shape;704;p100"/>
          <p:cNvSpPr txBox="1"/>
          <p:nvPr/>
        </p:nvSpPr>
        <p:spPr>
          <a:xfrm>
            <a:off x="8750539" y="5445305"/>
            <a:ext cx="2473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added, key in the same 6 digit code in the web page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05" name="Google Shape;705;p10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1716" y="3686884"/>
            <a:ext cx="2149213" cy="228076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06" name="Google Shape;706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7" name="Google Shape;707;p100"/>
          <p:cNvSpPr txBox="1"/>
          <p:nvPr/>
        </p:nvSpPr>
        <p:spPr>
          <a:xfrm>
            <a:off x="0" y="6519851"/>
            <a:ext cx="7390151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 = Application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08" name="Google Shape;708;p100"/>
          <p:cNvSpPr txBox="1"/>
          <p:nvPr/>
        </p:nvSpPr>
        <p:spPr>
          <a:xfrm>
            <a:off x="1132789" y="5976199"/>
            <a:ext cx="249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Sign in with Google account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09" name="Google Shape;709;p100" descr="Graphical user interface, text, application, websit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0506" y="1532125"/>
            <a:ext cx="3465385" cy="19821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0" name="Google Shape;710;p100"/>
          <p:cNvSpPr/>
          <p:nvPr/>
        </p:nvSpPr>
        <p:spPr>
          <a:xfrm>
            <a:off x="2747558" y="2748027"/>
            <a:ext cx="1112062" cy="29621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11" name="Google Shape;711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Login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12" name="Google Shape;712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13" name="Google Shape;713;p100"/>
          <p:cNvPicPr preferRelativeResize="0"/>
          <p:nvPr/>
        </p:nvPicPr>
        <p:blipFill rotWithShape="1">
          <a:blip r:embed="rId5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1"/>
          <p:cNvSpPr/>
          <p:nvPr/>
        </p:nvSpPr>
        <p:spPr>
          <a:xfrm>
            <a:off x="7593108" y="2491196"/>
            <a:ext cx="4191403" cy="2574392"/>
          </a:xfrm>
          <a:prstGeom prst="roundRect">
            <a:avLst>
              <a:gd name="adj" fmla="val 7168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9" name="Google Shape;719;p101"/>
          <p:cNvSpPr/>
          <p:nvPr/>
        </p:nvSpPr>
        <p:spPr>
          <a:xfrm>
            <a:off x="4416753" y="1607737"/>
            <a:ext cx="2517218" cy="386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48" y="0"/>
                </a:moveTo>
                <a:lnTo>
                  <a:pt x="18952" y="0"/>
                </a:lnTo>
                <a:cubicBezTo>
                  <a:pt x="20412" y="0"/>
                  <a:pt x="21600" y="1188"/>
                  <a:pt x="21600" y="2648"/>
                </a:cubicBezTo>
                <a:lnTo>
                  <a:pt x="21600" y="18952"/>
                </a:lnTo>
                <a:cubicBezTo>
                  <a:pt x="21600" y="20412"/>
                  <a:pt x="20412" y="21600"/>
                  <a:pt x="18952" y="21600"/>
                </a:cubicBezTo>
                <a:lnTo>
                  <a:pt x="2648" y="21600"/>
                </a:lnTo>
                <a:cubicBezTo>
                  <a:pt x="1188" y="21600"/>
                  <a:pt x="0" y="20412"/>
                  <a:pt x="0" y="18952"/>
                </a:cubicBezTo>
                <a:lnTo>
                  <a:pt x="0" y="2648"/>
                </a:lnTo>
                <a:cubicBezTo>
                  <a:pt x="0" y="1188"/>
                  <a:pt x="1188" y="0"/>
                  <a:pt x="264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 panose="020B0604020202020204"/>
              <a:buNone/>
            </a:pPr>
            <a:endParaRPr sz="22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0" name="Google Shape;720;p101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400000">
            <a:off x="5331958" y="3586962"/>
            <a:ext cx="639965" cy="32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01" descr="Arrow GIF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33971" y="5088242"/>
            <a:ext cx="639965" cy="324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101"/>
          <p:cNvGrpSpPr/>
          <p:nvPr/>
        </p:nvGrpSpPr>
        <p:grpSpPr>
          <a:xfrm>
            <a:off x="221929" y="1249069"/>
            <a:ext cx="3330714" cy="5187980"/>
            <a:chOff x="886519" y="1051560"/>
            <a:chExt cx="3008585" cy="4945380"/>
          </a:xfrm>
        </p:grpSpPr>
        <p:sp>
          <p:nvSpPr>
            <p:cNvPr id="723" name="Google Shape;723;p101"/>
            <p:cNvSpPr/>
            <p:nvPr/>
          </p:nvSpPr>
          <p:spPr>
            <a:xfrm>
              <a:off x="2386442" y="4488278"/>
              <a:ext cx="1508662" cy="15086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8" y="0"/>
                  </a:moveTo>
                  <a:lnTo>
                    <a:pt x="18952" y="0"/>
                  </a:lnTo>
                  <a:cubicBezTo>
                    <a:pt x="20412" y="0"/>
                    <a:pt x="21600" y="1188"/>
                    <a:pt x="21600" y="2648"/>
                  </a:cubicBezTo>
                  <a:lnTo>
                    <a:pt x="21600" y="18952"/>
                  </a:lnTo>
                  <a:cubicBezTo>
                    <a:pt x="21600" y="20412"/>
                    <a:pt x="20412" y="21600"/>
                    <a:pt x="18952" y="21600"/>
                  </a:cubicBezTo>
                  <a:lnTo>
                    <a:pt x="2648" y="21600"/>
                  </a:lnTo>
                  <a:cubicBezTo>
                    <a:pt x="1188" y="21600"/>
                    <a:pt x="0" y="20412"/>
                    <a:pt x="0" y="18952"/>
                  </a:cubicBezTo>
                  <a:lnTo>
                    <a:pt x="0" y="2648"/>
                  </a:lnTo>
                  <a:cubicBezTo>
                    <a:pt x="0" y="1188"/>
                    <a:pt x="1188" y="0"/>
                    <a:pt x="264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4" name="Google Shape;724;p101"/>
            <p:cNvSpPr/>
            <p:nvPr/>
          </p:nvSpPr>
          <p:spPr>
            <a:xfrm>
              <a:off x="886519" y="1051560"/>
              <a:ext cx="2560063" cy="2064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725;p101"/>
            <p:cNvSpPr/>
            <p:nvPr/>
          </p:nvSpPr>
          <p:spPr>
            <a:xfrm>
              <a:off x="1265138" y="2041799"/>
              <a:ext cx="2629962" cy="38313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9" y="21600"/>
                  </a:moveTo>
                  <a:lnTo>
                    <a:pt x="1021" y="21600"/>
                  </a:lnTo>
                  <a:cubicBezTo>
                    <a:pt x="454" y="21600"/>
                    <a:pt x="0" y="21304"/>
                    <a:pt x="0" y="20935"/>
                  </a:cubicBezTo>
                  <a:lnTo>
                    <a:pt x="0" y="665"/>
                  </a:lnTo>
                  <a:cubicBezTo>
                    <a:pt x="0" y="296"/>
                    <a:pt x="454" y="0"/>
                    <a:pt x="1021" y="0"/>
                  </a:cubicBezTo>
                  <a:lnTo>
                    <a:pt x="20579" y="0"/>
                  </a:lnTo>
                  <a:cubicBezTo>
                    <a:pt x="21146" y="0"/>
                    <a:pt x="21600" y="296"/>
                    <a:pt x="21600" y="665"/>
                  </a:cubicBezTo>
                  <a:lnTo>
                    <a:pt x="21600" y="20935"/>
                  </a:lnTo>
                  <a:cubicBezTo>
                    <a:pt x="21600" y="21304"/>
                    <a:pt x="21146" y="21600"/>
                    <a:pt x="2057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26" name="Google Shape;726;p101"/>
            <p:cNvSpPr txBox="1"/>
            <p:nvPr/>
          </p:nvSpPr>
          <p:spPr>
            <a:xfrm>
              <a:off x="1413570" y="1594350"/>
              <a:ext cx="1749892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Functions</a:t>
              </a: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7" name="Google Shape;727;p101"/>
            <p:cNvSpPr txBox="1"/>
            <p:nvPr/>
          </p:nvSpPr>
          <p:spPr>
            <a:xfrm>
              <a:off x="1384685" y="2137786"/>
              <a:ext cx="2404800" cy="29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View merchant’s subscription details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Edit merchant’s subscription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1968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Mainly used by:</a:t>
              </a:r>
              <a:endParaRPr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Account Management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Team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85750" marR="0" lvl="0" indent="-285750" algn="just" rtl="0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Team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728" name="Google Shape;728;p101"/>
          <p:cNvSpPr/>
          <p:nvPr/>
        </p:nvSpPr>
        <p:spPr>
          <a:xfrm>
            <a:off x="7819538" y="2579009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storehub-rm.chargebee.com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[Malaysian accounts only]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29" name="Google Shape;729;p10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01513" y="4026637"/>
            <a:ext cx="2452495" cy="249815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30" name="Google Shape;730;p101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31" name="Google Shape;731;p101" descr="Bullseye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5642" y="1353632"/>
            <a:ext cx="437786" cy="4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1"/>
          <p:cNvSpPr txBox="1"/>
          <p:nvPr/>
        </p:nvSpPr>
        <p:spPr>
          <a:xfrm>
            <a:off x="4462218" y="1614588"/>
            <a:ext cx="2452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https://app.chargebee.com/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101"/>
          <p:cNvSpPr/>
          <p:nvPr/>
        </p:nvSpPr>
        <p:spPr>
          <a:xfrm>
            <a:off x="7819538" y="3455896"/>
            <a:ext cx="3724200" cy="7251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7030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storehub.chargebee.com</a:t>
            </a:r>
            <a:endParaRPr sz="14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[All accounts except Malaysian account]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734" name="Google Shape;734;p101" descr="Graphical user interface, application, Teams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93108" y="4406120"/>
            <a:ext cx="4191403" cy="1688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35" name="Google Shape;735;p10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79735" y="1858270"/>
            <a:ext cx="2791254" cy="15976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36" name="Google Shape;736;p101"/>
          <p:cNvSpPr/>
          <p:nvPr/>
        </p:nvSpPr>
        <p:spPr>
          <a:xfrm>
            <a:off x="5954233" y="2817628"/>
            <a:ext cx="899775" cy="29756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37" name="Google Shape;737;p101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38" name="Google Shape;738;p101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39" name="Google Shape;739;p101"/>
          <p:cNvPicPr preferRelativeResize="0"/>
          <p:nvPr/>
        </p:nvPicPr>
        <p:blipFill rotWithShape="1">
          <a:blip r:embed="rId6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5" name="Google Shape;425;p84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26" name="Google Shape;426;p84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27" name="Google Shape;427;p84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90300" y="375719"/>
            <a:ext cx="6699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28" name="Google Shape;428;p84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Mechanism</a:t>
            </a:r>
            <a:endParaRPr sz="29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29" name="Google Shape;429;p84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30" name="Google Shape;430;p84"/>
          <p:cNvSpPr/>
          <p:nvPr/>
        </p:nvSpPr>
        <p:spPr>
          <a:xfrm rot="10800000">
            <a:off x="2467298" y="2464885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2B45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1" name="Google Shape;431;p84"/>
          <p:cNvSpPr/>
          <p:nvPr/>
        </p:nvSpPr>
        <p:spPr>
          <a:xfrm rot="10800000">
            <a:off x="3058045" y="2660993"/>
            <a:ext cx="2697000" cy="12411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2" name="Google Shape;432;p84"/>
          <p:cNvSpPr/>
          <p:nvPr/>
        </p:nvSpPr>
        <p:spPr>
          <a:xfrm rot="10800000">
            <a:off x="832395" y="2464193"/>
            <a:ext cx="1634700" cy="1634700"/>
          </a:xfrm>
          <a:prstGeom prst="rect">
            <a:avLst/>
          </a:prstGeom>
          <a:solidFill>
            <a:srgbClr val="3A5C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3" name="Google Shape;433;p84"/>
          <p:cNvSpPr txBox="1"/>
          <p:nvPr/>
        </p:nvSpPr>
        <p:spPr>
          <a:xfrm>
            <a:off x="3140710" y="3050407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Signika"/>
                <a:ea typeface="Signika"/>
                <a:cs typeface="Signika"/>
                <a:sym typeface="Signika"/>
                <a:hlinkClick r:id="rId3" action="ppaction://hlinksldjump"/>
              </a:rPr>
              <a:t>Tools</a:t>
            </a:r>
            <a:endParaRPr sz="2400" u="sng">
              <a:solidFill>
                <a:schemeClr val="l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34" name="Google Shape;434;p84" descr="Lights On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92609" y="282440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4"/>
          <p:cNvSpPr/>
          <p:nvPr/>
        </p:nvSpPr>
        <p:spPr>
          <a:xfrm>
            <a:off x="8827128" y="2464248"/>
            <a:ext cx="590748" cy="1634008"/>
          </a:xfrm>
          <a:custGeom>
            <a:avLst/>
            <a:gdLst/>
            <a:ahLst/>
            <a:cxnLst/>
            <a:rect l="l" t="t" r="r" b="b"/>
            <a:pathLst>
              <a:path w="469780" h="1299410" extrusionOk="0">
                <a:moveTo>
                  <a:pt x="469780" y="0"/>
                </a:moveTo>
                <a:lnTo>
                  <a:pt x="469780" y="1299410"/>
                </a:lnTo>
                <a:lnTo>
                  <a:pt x="0" y="1142963"/>
                </a:lnTo>
                <a:lnTo>
                  <a:pt x="0" y="156447"/>
                </a:lnTo>
                <a:lnTo>
                  <a:pt x="469780" y="0"/>
                </a:lnTo>
                <a:close/>
              </a:path>
            </a:pathLst>
          </a:custGeom>
          <a:solidFill>
            <a:srgbClr val="A57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6" name="Google Shape;436;p84"/>
          <p:cNvSpPr/>
          <p:nvPr/>
        </p:nvSpPr>
        <p:spPr>
          <a:xfrm>
            <a:off x="6130129" y="2661048"/>
            <a:ext cx="2697000" cy="12411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7" name="Google Shape;437;p84"/>
          <p:cNvSpPr/>
          <p:nvPr/>
        </p:nvSpPr>
        <p:spPr>
          <a:xfrm>
            <a:off x="9418079" y="2464248"/>
            <a:ext cx="1634700" cy="1634700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8" name="Google Shape;438;p84"/>
          <p:cNvSpPr txBox="1"/>
          <p:nvPr/>
        </p:nvSpPr>
        <p:spPr>
          <a:xfrm>
            <a:off x="6130123" y="3051030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  <a:hlinkClick r:id="rId5" action="ppaction://hlinksldjump"/>
              </a:rPr>
              <a:t>Supply Chain</a:t>
            </a:r>
            <a:endParaRPr sz="2400" u="sng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439" name="Google Shape;439;p84" descr="Puzzle with solid fill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778235" y="282404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02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8811" y="1105080"/>
            <a:ext cx="11823387" cy="359090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46" name="Google Shape;746;p102"/>
          <p:cNvSpPr/>
          <p:nvPr/>
        </p:nvSpPr>
        <p:spPr>
          <a:xfrm>
            <a:off x="2638052" y="1830364"/>
            <a:ext cx="1840957" cy="271247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47" name="Google Shape;747;p102"/>
          <p:cNvSpPr/>
          <p:nvPr/>
        </p:nvSpPr>
        <p:spPr>
          <a:xfrm>
            <a:off x="2507251" y="4922535"/>
            <a:ext cx="1751400" cy="545400"/>
          </a:xfrm>
          <a:prstGeom prst="roundRect">
            <a:avLst>
              <a:gd name="adj" fmla="val 16667"/>
            </a:avLst>
          </a:prstGeom>
          <a:solidFill>
            <a:srgbClr val="800E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102"/>
          <p:cNvSpPr/>
          <p:nvPr/>
        </p:nvSpPr>
        <p:spPr>
          <a:xfrm>
            <a:off x="7886660" y="4888018"/>
            <a:ext cx="1751309" cy="545342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Subscriptions</a:t>
            </a:r>
            <a:endParaRPr sz="16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10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0" name="Google Shape;750;p102"/>
          <p:cNvSpPr/>
          <p:nvPr/>
        </p:nvSpPr>
        <p:spPr>
          <a:xfrm>
            <a:off x="779061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contact information of merchant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Limited information on merchant subscription details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51" name="Google Shape;751;p102"/>
          <p:cNvSpPr/>
          <p:nvPr/>
        </p:nvSpPr>
        <p:spPr>
          <a:xfrm>
            <a:off x="6158425" y="5406016"/>
            <a:ext cx="5207780" cy="99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detailed subscription information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View charges and payment information of subscription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52" name="Google Shape;752;p102"/>
          <p:cNvSpPr/>
          <p:nvPr/>
        </p:nvSpPr>
        <p:spPr>
          <a:xfrm>
            <a:off x="168811" y="2360427"/>
            <a:ext cx="2095924" cy="233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53" name="Google Shape;753;p102"/>
          <p:cNvSpPr/>
          <p:nvPr/>
        </p:nvSpPr>
        <p:spPr>
          <a:xfrm>
            <a:off x="168811" y="2090008"/>
            <a:ext cx="2095924" cy="233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00E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54" name="Google Shape;754;p102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55" name="Google Shape;755;p102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03"/>
          <p:cNvPicPr preferRelativeResize="0"/>
          <p:nvPr/>
        </p:nvPicPr>
        <p:blipFill rotWithShape="1">
          <a:blip r:embed="rId1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3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2" name="Google Shape;762;p103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 - Video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63" name="Google Shape;763;p103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764" name="Google Shape;764;p103" title="Slide 27 - Chargebee.mp4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13" y="1198638"/>
            <a:ext cx="10770575" cy="54621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4"/>
          <p:cNvPicPr preferRelativeResize="0"/>
          <p:nvPr/>
        </p:nvPicPr>
        <p:blipFill rotWithShape="1">
          <a:blip r:embed="rId1"/>
          <a:srcRect l="2366" t="2198" r="4453" b="3041"/>
          <a:stretch>
            <a:fillRect/>
          </a:stretch>
        </p:blipFill>
        <p:spPr>
          <a:xfrm>
            <a:off x="560699" y="1332762"/>
            <a:ext cx="5966849" cy="516202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70" name="Google Shape;770;p104"/>
          <p:cNvPicPr preferRelativeResize="0"/>
          <p:nvPr/>
        </p:nvPicPr>
        <p:blipFill rotWithShape="1">
          <a:blip r:embed="rId2"/>
          <a:srcRect t="35297" b="33192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04"/>
          <p:cNvSpPr/>
          <p:nvPr/>
        </p:nvSpPr>
        <p:spPr>
          <a:xfrm>
            <a:off x="7043727" y="1086575"/>
            <a:ext cx="3390000" cy="1930200"/>
          </a:xfrm>
          <a:prstGeom prst="roundRect">
            <a:avLst>
              <a:gd name="adj" fmla="val 6169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Active</a:t>
            </a:r>
            <a:endParaRPr lang="en-US" sz="1400" b="1" i="0" u="none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Merchant’s plan is still active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Cancelled</a:t>
            </a:r>
            <a:endParaRPr lang="en-US" sz="1400" b="1" i="0" u="none" strike="noStrike" cap="none">
              <a:solidFill>
                <a:srgbClr val="FF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cancelled their plan</a:t>
            </a:r>
            <a:endParaRPr lang="en-US" sz="12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Trial</a:t>
            </a:r>
            <a:endParaRPr lang="en-US" sz="1400" b="1" i="0" u="none" strike="noStrike" cap="none">
              <a:solidFill>
                <a:schemeClr val="accen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recently register with StoreHub</a:t>
            </a:r>
            <a:endParaRPr sz="1400" b="0" i="0" u="none" strike="noStrike" cap="none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772" name="Google Shape;772;p104"/>
          <p:cNvCxnSpPr>
            <a:stCxn id="771" idx="1"/>
            <a:endCxn id="773" idx="3"/>
          </p:cNvCxnSpPr>
          <p:nvPr/>
        </p:nvCxnSpPr>
        <p:spPr>
          <a:xfrm flipH="1">
            <a:off x="3653727" y="2051675"/>
            <a:ext cx="3390000" cy="3645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4" name="Google Shape;774;p104"/>
          <p:cNvSpPr/>
          <p:nvPr/>
        </p:nvSpPr>
        <p:spPr>
          <a:xfrm>
            <a:off x="7043734" y="3121562"/>
            <a:ext cx="4385100" cy="1699200"/>
          </a:xfrm>
          <a:prstGeom prst="roundRect">
            <a:avLst>
              <a:gd name="adj" fmla="val 4186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Subscription Plan (Annually / Monthly)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Small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Starter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Medium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Advance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Large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Pro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Base Plan: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Base Plan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5" name="Google Shape;775;p104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6" name="Google Shape;776;p104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77" name="Google Shape;777;p104"/>
          <p:cNvSpPr/>
          <p:nvPr/>
        </p:nvSpPr>
        <p:spPr>
          <a:xfrm>
            <a:off x="2071256" y="3193352"/>
            <a:ext cx="4364100" cy="12957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73" name="Google Shape;773;p104"/>
          <p:cNvSpPr/>
          <p:nvPr/>
        </p:nvSpPr>
        <p:spPr>
          <a:xfrm>
            <a:off x="2071256" y="2229310"/>
            <a:ext cx="1582500" cy="373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78" name="Google Shape;778;p104"/>
          <p:cNvSpPr/>
          <p:nvPr/>
        </p:nvSpPr>
        <p:spPr>
          <a:xfrm>
            <a:off x="2071256" y="2616460"/>
            <a:ext cx="1869600" cy="304800"/>
          </a:xfrm>
          <a:prstGeom prst="roundRect">
            <a:avLst>
              <a:gd name="adj" fmla="val 2716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779" name="Google Shape;779;p104"/>
          <p:cNvCxnSpPr>
            <a:stCxn id="778" idx="3"/>
            <a:endCxn id="774" idx="1"/>
          </p:cNvCxnSpPr>
          <p:nvPr/>
        </p:nvCxnSpPr>
        <p:spPr>
          <a:xfrm>
            <a:off x="3940856" y="2768860"/>
            <a:ext cx="3102900" cy="1202400"/>
          </a:xfrm>
          <a:prstGeom prst="bentConnector3">
            <a:avLst>
              <a:gd name="adj1" fmla="val 94204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p104"/>
          <p:cNvCxnSpPr>
            <a:stCxn id="777" idx="3"/>
          </p:cNvCxnSpPr>
          <p:nvPr/>
        </p:nvCxnSpPr>
        <p:spPr>
          <a:xfrm>
            <a:off x="6435356" y="3841202"/>
            <a:ext cx="329100" cy="2066700"/>
          </a:xfrm>
          <a:prstGeom prst="bentConnector2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1" name="Google Shape;781;p104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Subscription Details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82" name="Google Shape;782;p104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783" name="Google Shape;783;p104"/>
          <p:cNvGraphicFramePr/>
          <p:nvPr/>
        </p:nvGraphicFramePr>
        <p:xfrm>
          <a:off x="7043734" y="4953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{3BAE4DB5-CB7B-4763-A045-DB1155563110}</a:tableStyleId>
              </a:tblPr>
              <a:tblGrid>
                <a:gridCol w="873200"/>
                <a:gridCol w="1273725"/>
              </a:tblGrid>
              <a:tr h="412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Store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store license]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A4FF"/>
                    </a:solidFill>
                  </a:tcPr>
                </a:tc>
                <a:tc hMerge="1">
                  <a:tcPr/>
                </a:tc>
              </a:tr>
              <a:tr h="20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1,490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9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12,500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84" name="Google Shape;784;p104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60301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4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60297" y="5955925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4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60296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104"/>
          <p:cNvCxnSpPr/>
          <p:nvPr/>
        </p:nvCxnSpPr>
        <p:spPr>
          <a:xfrm flipH="1">
            <a:off x="6764275" y="5908025"/>
            <a:ext cx="290100" cy="27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788" name="Google Shape;788;p104"/>
          <p:cNvGraphicFramePr/>
          <p:nvPr/>
        </p:nvGraphicFramePr>
        <p:xfrm>
          <a:off x="9256557" y="4953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{3BAE4DB5-CB7B-4763-A045-DB1155563110}</a:tableStyleId>
              </a:tblPr>
              <a:tblGrid>
                <a:gridCol w="931200"/>
                <a:gridCol w="1358275"/>
              </a:tblGrid>
              <a:tr h="4093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 panose="020B0604020202020204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Additional Register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[</a:t>
                      </a: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Extra POS terminal in existing store]</a:t>
                      </a:r>
                      <a:endParaRPr sz="1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A4FF"/>
                    </a:solidFill>
                  </a:tcPr>
                </a:tc>
                <a:tc hMerge="1">
                  <a:tcPr/>
                </a:tc>
              </a:tr>
              <a:tr h="19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Country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Pricing (Yearly)</a:t>
                      </a:r>
                      <a:endParaRPr sz="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MYR 490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0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PHP 190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THB 6,000</a:t>
                      </a:r>
                      <a:endParaRPr sz="800" u="none" strike="noStrike" cap="none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33875" marR="33875" marT="33875" marB="33875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89" name="Google Shape;789;p104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4214" y="5616025"/>
            <a:ext cx="343575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04" descr="Imag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74235" y="5923000"/>
            <a:ext cx="343575" cy="2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04" descr="Imag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574233" y="6229964"/>
            <a:ext cx="343575" cy="2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90775" y="1593312"/>
            <a:ext cx="1385475" cy="91673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793" name="Google Shape;793;p104"/>
          <p:cNvCxnSpPr>
            <a:stCxn id="792" idx="1"/>
            <a:endCxn id="771" idx="3"/>
          </p:cNvCxnSpPr>
          <p:nvPr/>
        </p:nvCxnSpPr>
        <p:spPr>
          <a:xfrm rot="10800000">
            <a:off x="10433875" y="2051677"/>
            <a:ext cx="156900" cy="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05"/>
          <p:cNvPicPr preferRelativeResize="0"/>
          <p:nvPr/>
        </p:nvPicPr>
        <p:blipFill rotWithShape="1">
          <a:blip r:embed="rId1"/>
          <a:srcRect l="2369" t="2200" r="4452" b="3042"/>
          <a:stretch>
            <a:fillRect/>
          </a:stretch>
        </p:blipFill>
        <p:spPr>
          <a:xfrm>
            <a:off x="789299" y="1332762"/>
            <a:ext cx="5966849" cy="516202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99" name="Google Shape;799;p105"/>
          <p:cNvPicPr preferRelativeResize="0"/>
          <p:nvPr/>
        </p:nvPicPr>
        <p:blipFill rotWithShape="1">
          <a:blip r:embed="rId2"/>
          <a:srcRect t="35299" b="33191"/>
          <a:stretch>
            <a:fillRect/>
          </a:stretch>
        </p:blipFill>
        <p:spPr>
          <a:xfrm>
            <a:off x="10590786" y="361468"/>
            <a:ext cx="1385456" cy="4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05"/>
          <p:cNvSpPr/>
          <p:nvPr/>
        </p:nvSpPr>
        <p:spPr>
          <a:xfrm>
            <a:off x="7630595" y="2231584"/>
            <a:ext cx="3068936" cy="3364381"/>
          </a:xfrm>
          <a:prstGeom prst="roundRect">
            <a:avLst>
              <a:gd name="adj" fmla="val 6558"/>
            </a:avLst>
          </a:prstGeom>
          <a:solidFill>
            <a:srgbClr val="FFFFFF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Next Billing On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will SH charge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Next Billing Amount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Total Charges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MRR</a:t>
            </a:r>
            <a:endParaRPr lang="en-US" sz="1400" b="1" i="0" u="none" strike="noStrike" cap="none">
              <a:solidFill>
                <a:srgbClr val="00206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Monthly Recurring Revenue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Payment Method</a:t>
            </a:r>
            <a:endParaRPr sz="1400" b="1" i="0" u="none" strike="noStrike" cap="none">
              <a:solidFill>
                <a:srgbClr val="00206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Card: Auto charge / Auto debit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Blank: Manual payment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1" name="Google Shape;801;p105"/>
          <p:cNvSpPr/>
          <p:nvPr/>
        </p:nvSpPr>
        <p:spPr>
          <a:xfrm>
            <a:off x="1258924" y="4558296"/>
            <a:ext cx="5405115" cy="1897661"/>
          </a:xfrm>
          <a:prstGeom prst="roundRect">
            <a:avLst>
              <a:gd name="adj" fmla="val 7142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02" name="Google Shape;802;p10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03" name="Google Shape;803;p105"/>
          <p:cNvSpPr txBox="1"/>
          <p:nvPr/>
        </p:nvSpPr>
        <p:spPr>
          <a:xfrm>
            <a:off x="0" y="6519851"/>
            <a:ext cx="7390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 = StoreHub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04" name="Google Shape;804;p10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Subscription Details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05" name="Google Shape;805;p10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Chargebee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806" name="Google Shape;806;p105"/>
          <p:cNvCxnSpPr>
            <a:stCxn id="800" idx="1"/>
            <a:endCxn id="801" idx="3"/>
          </p:cNvCxnSpPr>
          <p:nvPr/>
        </p:nvCxnSpPr>
        <p:spPr>
          <a:xfrm flipH="1">
            <a:off x="6663995" y="3913775"/>
            <a:ext cx="966600" cy="15933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06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06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813" name="Google Shape;813;p10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07"/>
          <p:cNvPicPr preferRelativeResize="0"/>
          <p:nvPr/>
        </p:nvPicPr>
        <p:blipFill rotWithShape="1">
          <a:blip r:embed="rId2"/>
          <a:srcRect b="35942"/>
          <a:stretch>
            <a:fillRect/>
          </a:stretch>
        </p:blipFill>
        <p:spPr>
          <a:xfrm>
            <a:off x="4330150" y="1224875"/>
            <a:ext cx="4616300" cy="21090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9" name="Google Shape;819;p10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0" name="Google Shape;820;p107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21" name="Google Shape;821;p10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Team Search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22" name="Google Shape;822;p107"/>
          <p:cNvSpPr txBox="1"/>
          <p:nvPr/>
        </p:nvSpPr>
        <p:spPr>
          <a:xfrm>
            <a:off x="4024984" y="4809300"/>
            <a:ext cx="77355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Team Search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Intercom ‘Inbox’ tab, search for ‘Teams’ option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Hover cursor over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 3 dots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button and click on it</a:t>
            </a:r>
            <a:endParaRPr sz="1500"/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‘Add teams’ then 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ype and search for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“</a:t>
            </a:r>
            <a:r>
              <a:rPr lang="en-US" sz="1300" b="1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CX 🇲🇾 MY Merchant Renewal</a:t>
            </a:r>
            <a:r>
              <a:rPr lang="en-US" sz="13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3" name="Google Shape;823;p10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24" name="Google Shape;824;p107"/>
          <p:cNvSpPr txBox="1"/>
          <p:nvPr/>
        </p:nvSpPr>
        <p:spPr>
          <a:xfrm>
            <a:off x="4024925" y="3652400"/>
            <a:ext cx="5375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500" b="1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wish to locate team and retrieve conversations</a:t>
            </a:r>
            <a:endParaRPr sz="1500"/>
          </a:p>
          <a:p>
            <a:pPr marL="4572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Roboto" panose="02000000000000000000"/>
              <a:buNone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25" name="Google Shape;825;p10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0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88225" y="1306674"/>
            <a:ext cx="2019300" cy="4867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27" name="Google Shape;827;p107"/>
          <p:cNvSpPr/>
          <p:nvPr/>
        </p:nvSpPr>
        <p:spPr>
          <a:xfrm>
            <a:off x="2326754" y="3032300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28" name="Google Shape;828;p107"/>
          <p:cNvCxnSpPr>
            <a:stCxn id="827" idx="3"/>
            <a:endCxn id="829" idx="1"/>
          </p:cNvCxnSpPr>
          <p:nvPr/>
        </p:nvCxnSpPr>
        <p:spPr>
          <a:xfrm rot="10800000" flipH="1">
            <a:off x="2581754" y="1502150"/>
            <a:ext cx="1821900" cy="16878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9" name="Google Shape;829;p107"/>
          <p:cNvSpPr/>
          <p:nvPr/>
        </p:nvSpPr>
        <p:spPr>
          <a:xfrm>
            <a:off x="4403801" y="1344350"/>
            <a:ext cx="14598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0" name="Google Shape;830;p107"/>
          <p:cNvSpPr/>
          <p:nvPr/>
        </p:nvSpPr>
        <p:spPr>
          <a:xfrm>
            <a:off x="6180176" y="1397825"/>
            <a:ext cx="14598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1" name="Google Shape;831;p107"/>
          <p:cNvSpPr/>
          <p:nvPr/>
        </p:nvSpPr>
        <p:spPr>
          <a:xfrm>
            <a:off x="964554" y="1754675"/>
            <a:ext cx="25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32" name="Google Shape;832;p107"/>
          <p:cNvCxnSpPr/>
          <p:nvPr/>
        </p:nvCxnSpPr>
        <p:spPr>
          <a:xfrm>
            <a:off x="1219554" y="1927700"/>
            <a:ext cx="256500" cy="10992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3" name="Google Shape;833;p107"/>
          <p:cNvSpPr/>
          <p:nvPr/>
        </p:nvSpPr>
        <p:spPr>
          <a:xfrm>
            <a:off x="1348966" y="3032300"/>
            <a:ext cx="9114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4" name="Google Shape;834;p107"/>
          <p:cNvSpPr/>
          <p:nvPr/>
        </p:nvSpPr>
        <p:spPr>
          <a:xfrm>
            <a:off x="8296700" y="1803925"/>
            <a:ext cx="3864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0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64763" y="1842100"/>
            <a:ext cx="2409825" cy="297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0" name="Google Shape;840;p10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1" name="Google Shape;841;p108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42" name="Google Shape;842;p10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Onboarding (ONB Team View)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43" name="Google Shape;843;p108"/>
          <p:cNvSpPr txBox="1"/>
          <p:nvPr/>
        </p:nvSpPr>
        <p:spPr>
          <a:xfrm>
            <a:off x="4456684" y="3460200"/>
            <a:ext cx="7735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 Team View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 the Intercom ‘Inbox’ tab, search for ‘ONB Team View’ Option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Char char="●"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desired OE/OC’s name</a:t>
            </a:r>
            <a:endParaRPr sz="1200" b="1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44" name="Google Shape;844;p10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32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45" name="Google Shape;845;p108"/>
          <p:cNvSpPr txBox="1"/>
          <p:nvPr/>
        </p:nvSpPr>
        <p:spPr>
          <a:xfrm>
            <a:off x="4456625" y="2303300"/>
            <a:ext cx="6331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500" b="1" strike="noStrike" cap="none">
              <a:solidFill>
                <a:srgbClr val="00B05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wish to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check their own bucket or specific teammates’ bucket</a:t>
            </a:r>
            <a:endParaRPr sz="1500"/>
          </a:p>
          <a:p>
            <a:pPr marL="4572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Roboto" panose="02000000000000000000"/>
              <a:buNone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846" name="Google Shape;846;p10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08"/>
          <p:cNvSpPr txBox="1"/>
          <p:nvPr/>
        </p:nvSpPr>
        <p:spPr>
          <a:xfrm>
            <a:off x="0" y="6519851"/>
            <a:ext cx="3850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OE = Onboarding Executive | OC = Onboarding Consultant</a:t>
            </a:r>
            <a:endParaRPr sz="19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48" name="Google Shape;848;p108"/>
          <p:cNvSpPr/>
          <p:nvPr/>
        </p:nvSpPr>
        <p:spPr>
          <a:xfrm>
            <a:off x="1415900" y="1986500"/>
            <a:ext cx="318900" cy="316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9" name="Google Shape;849;p108"/>
          <p:cNvSpPr/>
          <p:nvPr/>
        </p:nvSpPr>
        <p:spPr>
          <a:xfrm>
            <a:off x="1946283" y="2353500"/>
            <a:ext cx="16650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50" name="Google Shape;850;p108"/>
          <p:cNvCxnSpPr>
            <a:stCxn id="848" idx="3"/>
            <a:endCxn id="849" idx="1"/>
          </p:cNvCxnSpPr>
          <p:nvPr/>
        </p:nvCxnSpPr>
        <p:spPr>
          <a:xfrm>
            <a:off x="1734800" y="2144900"/>
            <a:ext cx="211500" cy="3663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6" name="Google Shape;856;p10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57" name="Google Shape;857;p10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58" name="Google Shape;858;p10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59" name="Google Shape;859;p10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0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3375" y="1318500"/>
            <a:ext cx="5819426" cy="4857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1" name="Google Shape;861;p109"/>
          <p:cNvSpPr/>
          <p:nvPr/>
        </p:nvSpPr>
        <p:spPr>
          <a:xfrm>
            <a:off x="2159042" y="2116175"/>
            <a:ext cx="32586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62" name="Google Shape;862;p109"/>
          <p:cNvCxnSpPr>
            <a:stCxn id="861" idx="3"/>
          </p:cNvCxnSpPr>
          <p:nvPr/>
        </p:nvCxnSpPr>
        <p:spPr>
          <a:xfrm>
            <a:off x="5417642" y="2273825"/>
            <a:ext cx="1497900" cy="69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3" name="Google Shape;863;p109"/>
          <p:cNvSpPr/>
          <p:nvPr/>
        </p:nvSpPr>
        <p:spPr>
          <a:xfrm>
            <a:off x="6915550" y="1438625"/>
            <a:ext cx="3258600" cy="28867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4" name="Google Shape;864;p109"/>
          <p:cNvSpPr txBox="1"/>
          <p:nvPr/>
        </p:nvSpPr>
        <p:spPr>
          <a:xfrm>
            <a:off x="7034950" y="1568850"/>
            <a:ext cx="30198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Cancellation &amp; Refund Request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i) Cancelling the account at the end of their subscription.</a:t>
            </a:r>
            <a:endParaRPr lang="en-US" altLang="zh-CN" sz="1200">
              <a:solidFill>
                <a:schemeClr val="dk1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altLang="zh-CN" sz="1200">
              <a:solidFill>
                <a:schemeClr val="dk1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ii) Request to unbind device while account is active.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load_post_object_v2_984602061"/>
          <p:cNvPicPr>
            <a:picLocks noChangeAspect="1"/>
          </p:cNvPicPr>
          <p:nvPr/>
        </p:nvPicPr>
        <p:blipFill>
          <a:blip r:embed="rId2"/>
          <a:srcRect b="14494"/>
          <a:stretch>
            <a:fillRect/>
          </a:stretch>
        </p:blipFill>
        <p:spPr>
          <a:xfrm>
            <a:off x="290094" y="1225455"/>
            <a:ext cx="5434142" cy="49578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55" name="Google Shape;855;p10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6" name="Google Shape;856;p10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57" name="Google Shape;857;p10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58" name="Google Shape;858;p10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59" name="Google Shape;859;p1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09"/>
          <p:cNvSpPr/>
          <p:nvPr/>
        </p:nvSpPr>
        <p:spPr>
          <a:xfrm>
            <a:off x="1922308" y="2270052"/>
            <a:ext cx="32586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62" name="Google Shape;862;p109"/>
          <p:cNvCxnSpPr>
            <a:stCxn id="861" idx="3"/>
          </p:cNvCxnSpPr>
          <p:nvPr/>
        </p:nvCxnSpPr>
        <p:spPr>
          <a:xfrm>
            <a:off x="5180787" y="2428130"/>
            <a:ext cx="1497900" cy="69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3" name="Google Shape;863;p109"/>
          <p:cNvSpPr/>
          <p:nvPr/>
        </p:nvSpPr>
        <p:spPr>
          <a:xfrm>
            <a:off x="6678816" y="1592502"/>
            <a:ext cx="3258600" cy="425985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4" name="Google Shape;864;p109"/>
          <p:cNvSpPr txBox="1"/>
          <p:nvPr/>
        </p:nvSpPr>
        <p:spPr>
          <a:xfrm>
            <a:off x="6798216" y="1722727"/>
            <a:ext cx="3019800" cy="412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🚫 </a:t>
            </a:r>
            <a:r>
              <a:rPr lang="en-US" altLang="zh-CN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Account Disputes (Post</a:t>
            </a:r>
            <a:r>
              <a:rPr lang="zh-CN" altLang="en-US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-</a:t>
            </a:r>
            <a:r>
              <a:rPr lang="en-US" altLang="zh-CN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Onboarding Accounts)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i) Disputing due to dissatisfaction with service with proof of communications.</a:t>
            </a:r>
            <a:endParaRPr lang="en-US" altLang="zh-CN" sz="1200">
              <a:solidFill>
                <a:schemeClr val="dk1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ii) Disputing due to mishandled expectations of our products with proof of communications.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iii) Disputing on overpayments on renewals with proof.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upload_post_object_v2_2342167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6" y="1309495"/>
            <a:ext cx="5869295" cy="4824193"/>
          </a:xfrm>
          <a:prstGeom prst="rect">
            <a:avLst/>
          </a:prstGeom>
          <a:ln w="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870" name="Google Shape;870;p11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1" name="Google Shape;871;p11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72" name="Google Shape;872;p11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73" name="Google Shape;873;p11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74" name="Google Shape;874;p1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10"/>
          <p:cNvSpPr/>
          <p:nvPr/>
        </p:nvSpPr>
        <p:spPr>
          <a:xfrm>
            <a:off x="2028708" y="2707309"/>
            <a:ext cx="32586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76" name="Google Shape;876;p110"/>
          <p:cNvCxnSpPr>
            <a:stCxn id="875" idx="3"/>
          </p:cNvCxnSpPr>
          <p:nvPr/>
        </p:nvCxnSpPr>
        <p:spPr>
          <a:xfrm>
            <a:off x="5287822" y="2864830"/>
            <a:ext cx="1497900" cy="69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p110"/>
          <p:cNvSpPr/>
          <p:nvPr/>
        </p:nvSpPr>
        <p:spPr>
          <a:xfrm>
            <a:off x="6785216" y="2078859"/>
            <a:ext cx="4108200" cy="292571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8" name="Google Shape;878;p110"/>
          <p:cNvSpPr txBox="1"/>
          <p:nvPr/>
        </p:nvSpPr>
        <p:spPr>
          <a:xfrm>
            <a:off x="6904616" y="2258659"/>
            <a:ext cx="3915000" cy="26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🔓</a:t>
            </a:r>
            <a:r>
              <a:rPr lang="en-US" altLang="zh-CN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Existing Merchant Account Reactivation/Renewal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i) Merchant wants to discuss / negotiate on renewals</a:t>
            </a:r>
            <a:endParaRPr lang="en-US" altLang="zh-CN" sz="1200">
              <a:solidFill>
                <a:schemeClr val="dk1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ii) Merchant wants to reactivate their account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iii) Temporary reactivation to obtain sales data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5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5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Tools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6" name="Google Shape;446;p85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44367" y="6119033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load_post_object_v2_4484989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6" y="1440635"/>
            <a:ext cx="6320803" cy="47071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70" name="Google Shape;870;p11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1" name="Google Shape;871;p11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72" name="Google Shape;872;p11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73" name="Google Shape;873;p11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74" name="Google Shape;874;p1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10"/>
          <p:cNvSpPr/>
          <p:nvPr/>
        </p:nvSpPr>
        <p:spPr>
          <a:xfrm>
            <a:off x="2360136" y="2294191"/>
            <a:ext cx="32586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76" name="Google Shape;876;p110"/>
          <p:cNvCxnSpPr>
            <a:stCxn id="875" idx="3"/>
          </p:cNvCxnSpPr>
          <p:nvPr/>
        </p:nvCxnSpPr>
        <p:spPr>
          <a:xfrm>
            <a:off x="5619292" y="2452080"/>
            <a:ext cx="1497900" cy="69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p110"/>
          <p:cNvSpPr/>
          <p:nvPr/>
        </p:nvSpPr>
        <p:spPr>
          <a:xfrm>
            <a:off x="7117177" y="1440646"/>
            <a:ext cx="4108200" cy="371877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8" name="Google Shape;878;p110"/>
          <p:cNvSpPr txBox="1"/>
          <p:nvPr/>
        </p:nvSpPr>
        <p:spPr>
          <a:xfrm>
            <a:off x="7236577" y="1620446"/>
            <a:ext cx="3915000" cy="377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🔓 </a:t>
            </a:r>
            <a:r>
              <a:rPr lang="en-US" altLang="zh-CN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Existing Merchant Billings Related 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i) Merchant wants to amend details on their accounts.</a:t>
            </a:r>
            <a:endParaRPr lang="en-US" altLang="zh-CN" sz="1200">
              <a:solidFill>
                <a:schemeClr val="dk1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ii) Merchant wants to have their past years invoices.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iii) Merging accounts (possible but must understand why)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iv) Change account name (possible but must understand why)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upload_post_object_v2_747669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6" y="1375240"/>
            <a:ext cx="6072232" cy="432205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70" name="Google Shape;870;p11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1" name="Google Shape;871;p11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72" name="Google Shape;872;p11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73" name="Google Shape;873;p11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74" name="Google Shape;874;p1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10"/>
          <p:cNvSpPr/>
          <p:nvPr/>
        </p:nvSpPr>
        <p:spPr>
          <a:xfrm>
            <a:off x="2111565" y="2294191"/>
            <a:ext cx="32586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76" name="Google Shape;876;p110"/>
          <p:cNvCxnSpPr>
            <a:stCxn id="875" idx="3"/>
          </p:cNvCxnSpPr>
          <p:nvPr/>
        </p:nvCxnSpPr>
        <p:spPr>
          <a:xfrm>
            <a:off x="5370372" y="2452080"/>
            <a:ext cx="1497900" cy="69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p110"/>
          <p:cNvSpPr/>
          <p:nvPr/>
        </p:nvSpPr>
        <p:spPr>
          <a:xfrm>
            <a:off x="6868606" y="1440646"/>
            <a:ext cx="4108200" cy="371877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8" name="Google Shape;878;p110"/>
          <p:cNvSpPr txBox="1"/>
          <p:nvPr/>
        </p:nvSpPr>
        <p:spPr>
          <a:xfrm>
            <a:off x="6988006" y="1620446"/>
            <a:ext cx="3915000" cy="377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📈  </a:t>
            </a:r>
            <a:r>
              <a:rPr lang="en-US" altLang="zh-CN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Store Expansion (Add Register/Store License)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i) Existing merchant requesting to open a new account for their expansion. (AM)</a:t>
            </a:r>
            <a:endParaRPr lang="en-US" altLang="zh-CN" sz="1200">
              <a:solidFill>
                <a:schemeClr val="dk1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ii) Existing merchant referring a friend who wants to open an account. (Sales)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iii) Non</a:t>
            </a:r>
            <a:r>
              <a:rPr lang="zh-CN" alt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</a:t>
            </a: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merchant who wants to open an account. (Sales)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load_post_object_v2_2526668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1" y="1440646"/>
            <a:ext cx="6369236" cy="435682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70" name="Google Shape;870;p11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1" name="Google Shape;871;p11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72" name="Google Shape;872;p11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73" name="Google Shape;873;p11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74" name="Google Shape;874;p1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10"/>
          <p:cNvSpPr/>
          <p:nvPr/>
        </p:nvSpPr>
        <p:spPr>
          <a:xfrm>
            <a:off x="2111565" y="2365211"/>
            <a:ext cx="32586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76" name="Google Shape;876;p110"/>
          <p:cNvCxnSpPr>
            <a:stCxn id="875" idx="3"/>
          </p:cNvCxnSpPr>
          <p:nvPr/>
        </p:nvCxnSpPr>
        <p:spPr>
          <a:xfrm>
            <a:off x="5370372" y="2523200"/>
            <a:ext cx="1497900" cy="69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p110"/>
          <p:cNvSpPr/>
          <p:nvPr/>
        </p:nvSpPr>
        <p:spPr>
          <a:xfrm>
            <a:off x="6868606" y="1511666"/>
            <a:ext cx="4108200" cy="42565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8" name="Google Shape;878;p110"/>
          <p:cNvSpPr txBox="1"/>
          <p:nvPr/>
        </p:nvSpPr>
        <p:spPr>
          <a:xfrm>
            <a:off x="6988006" y="1691466"/>
            <a:ext cx="3915000" cy="377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🔓 </a:t>
            </a:r>
            <a:r>
              <a:rPr lang="en-US" altLang="zh-CN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Existing Merchant License Removal or Downgrade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i) Requesting to downgrade from Pro to Advanced Plan.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ii) Requesting to downgrade from Advanced to Starter Plan.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iii) Requesting to remove additional store license upon renewal.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iv) Requesting to remove engage upon renewal.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upload_post_object_v2_0818523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6" y="1511666"/>
            <a:ext cx="6263297" cy="39746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70" name="Google Shape;870;p11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1" name="Google Shape;871;p11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72" name="Google Shape;872;p11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73" name="Google Shape;873;p11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74" name="Google Shape;874;p1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10"/>
          <p:cNvSpPr/>
          <p:nvPr/>
        </p:nvSpPr>
        <p:spPr>
          <a:xfrm>
            <a:off x="2111565" y="2365211"/>
            <a:ext cx="32586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76" name="Google Shape;876;p110"/>
          <p:cNvCxnSpPr>
            <a:stCxn id="875" idx="3"/>
          </p:cNvCxnSpPr>
          <p:nvPr/>
        </p:nvCxnSpPr>
        <p:spPr>
          <a:xfrm>
            <a:off x="5370372" y="2523200"/>
            <a:ext cx="1497900" cy="69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p110"/>
          <p:cNvSpPr/>
          <p:nvPr/>
        </p:nvSpPr>
        <p:spPr>
          <a:xfrm>
            <a:off x="6868606" y="1511666"/>
            <a:ext cx="4108200" cy="271782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8" name="Google Shape;878;p110"/>
          <p:cNvSpPr txBox="1"/>
          <p:nvPr/>
        </p:nvSpPr>
        <p:spPr>
          <a:xfrm>
            <a:off x="6988006" y="1691466"/>
            <a:ext cx="3915000" cy="232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❗ </a:t>
            </a:r>
            <a:r>
              <a:rPr lang="en-US" altLang="zh-CN" sz="1200" b="1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Out of Warranty (OOW)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i) Outdated hardware that can't be troubleshooted. </a:t>
            </a:r>
            <a:endParaRPr lang="en-US" altLang="zh-CN" sz="1200">
              <a:solidFill>
                <a:schemeClr val="dk1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altLang="zh-C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ii) Relatively new hardware that has recently past warranty period.</a:t>
            </a:r>
            <a:endParaRPr lang="en-US" altLang="zh-CN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025" y="1239175"/>
            <a:ext cx="5750651" cy="5065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4" name="Google Shape;884;p11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5" name="Google Shape;885;p111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86" name="Google Shape;886;p11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Conversation Type 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87" name="Google Shape;887;p11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88" name="Google Shape;888;p1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11"/>
          <p:cNvSpPr/>
          <p:nvPr/>
        </p:nvSpPr>
        <p:spPr>
          <a:xfrm>
            <a:off x="2159042" y="2615375"/>
            <a:ext cx="32586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90" name="Google Shape;890;p111"/>
          <p:cNvCxnSpPr>
            <a:stCxn id="889" idx="3"/>
          </p:cNvCxnSpPr>
          <p:nvPr/>
        </p:nvCxnSpPr>
        <p:spPr>
          <a:xfrm>
            <a:off x="5417642" y="2773025"/>
            <a:ext cx="1497900" cy="69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111"/>
          <p:cNvSpPr/>
          <p:nvPr/>
        </p:nvSpPr>
        <p:spPr>
          <a:xfrm>
            <a:off x="6915550" y="1880550"/>
            <a:ext cx="4157100" cy="1955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2" name="Google Shape;892;p111"/>
          <p:cNvSpPr txBox="1"/>
          <p:nvPr/>
        </p:nvSpPr>
        <p:spPr>
          <a:xfrm>
            <a:off x="7075875" y="1978525"/>
            <a:ext cx="38898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Quotation</a:t>
            </a: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Requests (Post-Onboarding Accounts)</a:t>
            </a: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merchant requests for an upgrade/additional purchases, AM will send a ticket to BE to create quotation.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Example Ticket </a:t>
            </a:r>
            <a:r>
              <a:rPr lang="en-US" sz="120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" name="TextBox 0"/>
          <p:cNvSpPr txBox="1"/>
          <p:nvPr userDrawn="1"/>
        </p:nvSpPr>
        <p:spPr>
          <a:xfrm>
            <a:off x="6915597" y="4652383"/>
            <a:ext cx="2604076" cy="3086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Refer to the process flow </a:t>
            </a:r>
            <a:r>
              <a:rPr lang="en-US" altLang="zh-CN">
                <a:latin typeface="Roboto" panose="02000000000000000000" charset="0"/>
                <a:ea typeface="Roboto" panose="02000000000000000000" charset="0"/>
                <a:cs typeface="Roboto" panose="02000000000000000000" charset="0"/>
                <a:hlinkClick r:id="rId5"/>
              </a:rPr>
              <a:t>here</a:t>
            </a:r>
            <a:endParaRPr lang="zh-CN" altLang="en-US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12" descr="Graphical user interface, text, application, chat or text message&#10;&#10;Description automatically generated"/>
          <p:cNvPicPr preferRelativeResize="0"/>
          <p:nvPr/>
        </p:nvPicPr>
        <p:blipFill rotWithShape="1">
          <a:blip r:embed="rId2"/>
          <a:srcRect l="477" t="1329" b="2350"/>
          <a:stretch>
            <a:fillRect/>
          </a:stretch>
        </p:blipFill>
        <p:spPr>
          <a:xfrm>
            <a:off x="236257" y="1148729"/>
            <a:ext cx="7735351" cy="53711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98" name="Google Shape;898;p11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9" name="Google Shape;899;p112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00" name="Google Shape;900;p112"/>
          <p:cNvSpPr/>
          <p:nvPr/>
        </p:nvSpPr>
        <p:spPr>
          <a:xfrm>
            <a:off x="5532330" y="1652753"/>
            <a:ext cx="2439300" cy="34380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1" name="Google Shape;901;p112"/>
          <p:cNvSpPr txBox="1"/>
          <p:nvPr/>
        </p:nvSpPr>
        <p:spPr>
          <a:xfrm>
            <a:off x="8264258" y="2576944"/>
            <a:ext cx="37893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</a:t>
            </a:r>
            <a:endParaRPr sz="1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15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 the conversation when the issue is resolved/no follow up/no reply is required 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15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Fill up required information before closing the conversation</a:t>
            </a: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02" name="Google Shape;902;p11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Intercom</a:t>
            </a:r>
            <a:endParaRPr sz="1500"/>
          </a:p>
        </p:txBody>
      </p:sp>
      <p:pic>
        <p:nvPicPr>
          <p:cNvPr id="903" name="Google Shape;903;p1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65635" y="354935"/>
            <a:ext cx="794854" cy="704797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1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Close Conversation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0" name="Google Shape;910;p113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11" name="Google Shape;911;p113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12" name="Google Shape;912;p113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Handling Inbound Email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13" name="Google Shape;913;p113"/>
          <p:cNvSpPr/>
          <p:nvPr/>
        </p:nvSpPr>
        <p:spPr>
          <a:xfrm>
            <a:off x="753723" y="3927066"/>
            <a:ext cx="4386600" cy="7686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Layout</a:t>
            </a:r>
            <a:endParaRPr lang="en-US" sz="18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14" name="Google Shape;914;p113" descr="Text, tabl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13962" y="1261416"/>
            <a:ext cx="5035270" cy="52979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15" name="Google Shape;915;p113" descr="Email 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13"/>
          <p:cNvGrpSpPr/>
          <p:nvPr/>
        </p:nvGrpSpPr>
        <p:grpSpPr>
          <a:xfrm>
            <a:off x="427496" y="2533283"/>
            <a:ext cx="4387558" cy="966300"/>
            <a:chOff x="653146" y="1600460"/>
            <a:chExt cx="4387558" cy="966300"/>
          </a:xfrm>
        </p:grpSpPr>
        <p:sp>
          <p:nvSpPr>
            <p:cNvPr id="917" name="Google Shape;917;p113"/>
            <p:cNvSpPr/>
            <p:nvPr/>
          </p:nvSpPr>
          <p:spPr>
            <a:xfrm>
              <a:off x="976070" y="1600460"/>
              <a:ext cx="3962100" cy="966300"/>
            </a:xfrm>
            <a:prstGeom prst="roundRect">
              <a:avLst>
                <a:gd name="adj" fmla="val 3778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918" name="Google Shape;918;p113" descr="Warning 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53146" y="1744314"/>
              <a:ext cx="654595" cy="654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" name="Google Shape;919;p113"/>
            <p:cNvSpPr txBox="1"/>
            <p:nvPr/>
          </p:nvSpPr>
          <p:spPr>
            <a:xfrm>
              <a:off x="1304504" y="1822008"/>
              <a:ext cx="3736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Char char="•"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Email</a:t>
              </a: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is </a:t>
              </a:r>
              <a:r>
                <a:rPr lang="en-US" sz="1400" b="1">
                  <a:solidFill>
                    <a:srgbClr val="00206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auto</a:t>
              </a: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assigned to player</a:t>
              </a:r>
              <a:endPara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Player unable to choose their customer</a:t>
              </a:r>
              <a:endPara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5" name="Google Shape;925;p114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26" name="Google Shape;926;p11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Reply vs. Note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27" name="Google Shape;927;p11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28" name="Google Shape;928;p114" descr="Email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14"/>
          <p:cNvSpPr/>
          <p:nvPr/>
        </p:nvSpPr>
        <p:spPr>
          <a:xfrm>
            <a:off x="7116525" y="194377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0" name="Google Shape;930;p114"/>
          <p:cNvSpPr/>
          <p:nvPr/>
        </p:nvSpPr>
        <p:spPr>
          <a:xfrm>
            <a:off x="7116525" y="4727125"/>
            <a:ext cx="352800" cy="160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1" name="Google Shape;931;p114"/>
          <p:cNvSpPr txBox="1"/>
          <p:nvPr/>
        </p:nvSpPr>
        <p:spPr>
          <a:xfrm>
            <a:off x="7780666" y="5100332"/>
            <a:ext cx="3309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Internal Note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leave internal note for the case </a:t>
            </a:r>
            <a:b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(It is not visible to merchant / customer view)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32" name="Google Shape;932;p114"/>
          <p:cNvSpPr txBox="1"/>
          <p:nvPr/>
        </p:nvSpPr>
        <p:spPr>
          <a:xfrm>
            <a:off x="7780666" y="2480138"/>
            <a:ext cx="3897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Reply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reply to customer tickets by adding contents</a:t>
            </a:r>
            <a:endParaRPr lang="en-US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933" name="Google Shape;933;p114"/>
          <p:cNvGrpSpPr/>
          <p:nvPr/>
        </p:nvGrpSpPr>
        <p:grpSpPr>
          <a:xfrm>
            <a:off x="499675" y="4023900"/>
            <a:ext cx="6370825" cy="2311520"/>
            <a:chOff x="499675" y="4023900"/>
            <a:chExt cx="6370825" cy="2311520"/>
          </a:xfrm>
        </p:grpSpPr>
        <p:pic>
          <p:nvPicPr>
            <p:cNvPr id="934" name="Google Shape;934;p11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99675" y="4711033"/>
              <a:ext cx="6370825" cy="162438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35" name="Google Shape;935;p114"/>
            <p:cNvPicPr preferRelativeResize="0"/>
            <p:nvPr/>
          </p:nvPicPr>
          <p:blipFill rotWithShape="1">
            <a:blip r:embed="rId4"/>
            <a:srcRect l="3540" t="4718" r="2791" b="4898"/>
            <a:stretch>
              <a:fillRect/>
            </a:stretch>
          </p:blipFill>
          <p:spPr>
            <a:xfrm>
              <a:off x="850800" y="4023900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36" name="Google Shape;936;p114"/>
          <p:cNvGrpSpPr/>
          <p:nvPr/>
        </p:nvGrpSpPr>
        <p:grpSpPr>
          <a:xfrm>
            <a:off x="499675" y="1234438"/>
            <a:ext cx="6370824" cy="2321768"/>
            <a:chOff x="499675" y="1234438"/>
            <a:chExt cx="6370824" cy="2321768"/>
          </a:xfrm>
        </p:grpSpPr>
        <p:pic>
          <p:nvPicPr>
            <p:cNvPr id="937" name="Google Shape;937;p114"/>
            <p:cNvPicPr preferRelativeResize="0"/>
            <p:nvPr/>
          </p:nvPicPr>
          <p:blipFill rotWithShape="1">
            <a:blip r:embed="rId5"/>
            <a:srcRect l="913" t="3911" r="893" b="3168"/>
            <a:stretch>
              <a:fillRect/>
            </a:stretch>
          </p:blipFill>
          <p:spPr>
            <a:xfrm>
              <a:off x="499675" y="1950204"/>
              <a:ext cx="6370824" cy="160600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38" name="Google Shape;938;p114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843800" y="1234438"/>
              <a:ext cx="1499616" cy="7680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10191" y="2024027"/>
            <a:ext cx="1698045" cy="169804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1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5" name="Google Shape;945;p115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46" name="Google Shape;946;p11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Macro (cont.)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47" name="Google Shape;947;p115"/>
          <p:cNvSpPr txBox="1"/>
          <p:nvPr/>
        </p:nvSpPr>
        <p:spPr>
          <a:xfrm>
            <a:off x="2803563" y="5430394"/>
            <a:ext cx="5880300" cy="954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”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...</a:t>
            </a: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 icon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correct macro on the popup box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need to check the macro before sending out to customer</a:t>
            </a:r>
            <a:endParaRPr lang="en-US" sz="14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48" name="Google Shape;948;p115"/>
          <p:cNvSpPr txBox="1"/>
          <p:nvPr/>
        </p:nvSpPr>
        <p:spPr>
          <a:xfrm>
            <a:off x="2803563" y="4998136"/>
            <a:ext cx="5880300" cy="33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Methods 2: How to use Macro</a:t>
            </a:r>
            <a:endParaRPr lang="en-US" sz="16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49" name="Google Shape;949;p1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88159" y="1454960"/>
            <a:ext cx="4462229" cy="2995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50" name="Google Shape;950;p11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51" name="Google Shape;951;p115" descr="Email 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98746" y="241606"/>
            <a:ext cx="761739" cy="76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1650" y="1757662"/>
            <a:ext cx="1154700" cy="14876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3" name="Google Shape;953;p115"/>
          <p:cNvSpPr/>
          <p:nvPr/>
        </p:nvSpPr>
        <p:spPr>
          <a:xfrm>
            <a:off x="418677" y="1796326"/>
            <a:ext cx="431400" cy="2793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54" name="Google Shape;954;p11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10420" y="3429000"/>
            <a:ext cx="4891175" cy="1242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5" name="Google Shape;955;p115"/>
          <p:cNvSpPr/>
          <p:nvPr/>
        </p:nvSpPr>
        <p:spPr>
          <a:xfrm>
            <a:off x="943029" y="4323261"/>
            <a:ext cx="208800" cy="279300"/>
          </a:xfrm>
          <a:prstGeom prst="roundRect">
            <a:avLst>
              <a:gd name="adj" fmla="val 1693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56" name="Google Shape;956;p115"/>
          <p:cNvCxnSpPr>
            <a:stCxn id="955" idx="0"/>
            <a:endCxn id="952" idx="2"/>
          </p:cNvCxnSpPr>
          <p:nvPr/>
        </p:nvCxnSpPr>
        <p:spPr>
          <a:xfrm rot="10800000">
            <a:off x="759129" y="3245361"/>
            <a:ext cx="288300" cy="10779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15" descr="Graphical user interface, text, application, email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472750" y="1612200"/>
            <a:ext cx="3508800" cy="21098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58" name="Google Shape;958;p115"/>
          <p:cNvSpPr/>
          <p:nvPr/>
        </p:nvSpPr>
        <p:spPr>
          <a:xfrm>
            <a:off x="6288150" y="1818000"/>
            <a:ext cx="4462200" cy="2288100"/>
          </a:xfrm>
          <a:prstGeom prst="roundRect">
            <a:avLst>
              <a:gd name="adj" fmla="val 2758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1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4" name="Google Shape;964;p116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65" name="Google Shape;965;p116"/>
          <p:cNvSpPr txBox="1"/>
          <p:nvPr/>
        </p:nvSpPr>
        <p:spPr>
          <a:xfrm>
            <a:off x="-426844" y="7079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Close Conversation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66" name="Google Shape;966;p116"/>
          <p:cNvSpPr txBox="1"/>
          <p:nvPr/>
        </p:nvSpPr>
        <p:spPr>
          <a:xfrm>
            <a:off x="7439824" y="2921088"/>
            <a:ext cx="4415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</a:t>
            </a:r>
            <a:endParaRPr sz="16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 order to close the conversation, tagging on all required details </a:t>
            </a:r>
            <a:r>
              <a:rPr lang="en-US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(attributes)</a:t>
            </a: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is a MUST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7" name="Google Shape;967;p11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Email</a:t>
            </a:r>
            <a:endParaRPr lang="en-US" sz="3200" b="1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68" name="Google Shape;968;p116" descr="Chat bubbl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90872" y="195366"/>
            <a:ext cx="864358" cy="86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8414" y="1335621"/>
            <a:ext cx="6361811" cy="4691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0" name="Google Shape;970;p116"/>
          <p:cNvSpPr/>
          <p:nvPr/>
        </p:nvSpPr>
        <p:spPr>
          <a:xfrm>
            <a:off x="4286355" y="1406445"/>
            <a:ext cx="331500" cy="315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71" name="Google Shape;971;p1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93051" y="1406449"/>
            <a:ext cx="2230825" cy="4518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2" name="Google Shape;972;p116"/>
          <p:cNvSpPr/>
          <p:nvPr/>
        </p:nvSpPr>
        <p:spPr>
          <a:xfrm>
            <a:off x="5058075" y="1466300"/>
            <a:ext cx="2034600" cy="1015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73" name="Google Shape;973;p116"/>
          <p:cNvCxnSpPr>
            <a:stCxn id="970" idx="3"/>
            <a:endCxn id="972" idx="1"/>
          </p:cNvCxnSpPr>
          <p:nvPr/>
        </p:nvCxnSpPr>
        <p:spPr>
          <a:xfrm>
            <a:off x="4617855" y="1563945"/>
            <a:ext cx="440100" cy="4104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2" name="Google Shape;452;p86"/>
          <p:cNvSpPr txBox="1"/>
          <p:nvPr/>
        </p:nvSpPr>
        <p:spPr>
          <a:xfrm>
            <a:off x="-449249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53" name="Google Shape;453;p86"/>
          <p:cNvSpPr txBox="1"/>
          <p:nvPr/>
        </p:nvSpPr>
        <p:spPr>
          <a:xfrm>
            <a:off x="-44922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Main Tools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54" name="Google Shape;454;p86"/>
          <p:cNvSpPr txBox="1"/>
          <p:nvPr/>
        </p:nvSpPr>
        <p:spPr>
          <a:xfrm>
            <a:off x="1956653" y="-22267"/>
            <a:ext cx="7735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900">
                <a:solidFill>
                  <a:srgbClr val="CCCCCC"/>
                </a:solidFill>
                <a:latin typeface="Signika"/>
                <a:ea typeface="Signika"/>
                <a:cs typeface="Signika"/>
                <a:sym typeface="Signika"/>
              </a:rPr>
              <a:t>|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US" sz="2900" b="1">
                <a:latin typeface="Signika"/>
                <a:ea typeface="Signika"/>
                <a:cs typeface="Signika"/>
                <a:sym typeface="Signika"/>
              </a:rPr>
              <a:t>Mechanism</a:t>
            </a:r>
            <a:endParaRPr sz="2900" b="1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455" name="Google Shape;455;p86"/>
          <p:cNvSpPr txBox="1"/>
          <p:nvPr>
            <p:ph type="sldNum" idx="12"/>
          </p:nvPr>
        </p:nvSpPr>
        <p:spPr>
          <a:xfrm>
            <a:off x="11446269" y="63331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56" name="Google Shape;456;p86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15982" y="253106"/>
            <a:ext cx="670200" cy="61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457" name="Google Shape;457;p86"/>
          <p:cNvGrpSpPr/>
          <p:nvPr/>
        </p:nvGrpSpPr>
        <p:grpSpPr>
          <a:xfrm>
            <a:off x="588704" y="1513573"/>
            <a:ext cx="10471100" cy="4866100"/>
            <a:chOff x="588704" y="1513573"/>
            <a:chExt cx="10471100" cy="4866100"/>
          </a:xfrm>
        </p:grpSpPr>
        <p:sp>
          <p:nvSpPr>
            <p:cNvPr id="458" name="Google Shape;458;p86"/>
            <p:cNvSpPr/>
            <p:nvPr/>
          </p:nvSpPr>
          <p:spPr>
            <a:xfrm rot="5400000">
              <a:off x="420854" y="1681423"/>
              <a:ext cx="2282400" cy="1946700"/>
            </a:xfrm>
            <a:prstGeom prst="homePlat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459" name="Google Shape;459;p8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40713" y="1769725"/>
              <a:ext cx="1642675" cy="29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86"/>
            <p:cNvSpPr/>
            <p:nvPr/>
          </p:nvSpPr>
          <p:spPr>
            <a:xfrm rot="5400000">
              <a:off x="2551954" y="1681423"/>
              <a:ext cx="2282400" cy="1946700"/>
            </a:xfrm>
            <a:prstGeom prst="homePlat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61" name="Google Shape;461;p86"/>
            <p:cNvSpPr/>
            <p:nvPr/>
          </p:nvSpPr>
          <p:spPr>
            <a:xfrm rot="5400000">
              <a:off x="4683054" y="1681423"/>
              <a:ext cx="2282400" cy="1946700"/>
            </a:xfrm>
            <a:prstGeom prst="homePlat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62" name="Google Shape;462;p86"/>
            <p:cNvSpPr/>
            <p:nvPr/>
          </p:nvSpPr>
          <p:spPr>
            <a:xfrm rot="5400000">
              <a:off x="6814154" y="1681423"/>
              <a:ext cx="2282400" cy="1946700"/>
            </a:xfrm>
            <a:prstGeom prst="homePlat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463" name="Google Shape;463;p8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79408" y="2250425"/>
              <a:ext cx="588464" cy="61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86"/>
            <p:cNvSpPr/>
            <p:nvPr/>
          </p:nvSpPr>
          <p:spPr>
            <a:xfrm>
              <a:off x="1467877" y="2170000"/>
              <a:ext cx="915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</a:t>
              </a:r>
              <a:endParaRPr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KB</a:t>
              </a:r>
              <a:endParaRPr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Library</a:t>
              </a:r>
              <a:endParaRPr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465" name="Google Shape;465;p86" descr="logo"/>
            <p:cNvPicPr preferRelativeResize="0"/>
            <p:nvPr/>
          </p:nvPicPr>
          <p:blipFill rotWithShape="1">
            <a:blip r:embed="rId5"/>
            <a:srcRect t="29924" b="31010"/>
            <a:stretch>
              <a:fillRect/>
            </a:stretch>
          </p:blipFill>
          <p:spPr>
            <a:xfrm>
              <a:off x="2847400" y="1769725"/>
              <a:ext cx="1594061" cy="29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86"/>
            <p:cNvPicPr preferRelativeResize="0"/>
            <p:nvPr/>
          </p:nvPicPr>
          <p:blipFill rotWithShape="1">
            <a:blip r:embed="rId6"/>
            <a:srcRect t="35297" b="33192"/>
            <a:stretch>
              <a:fillRect/>
            </a:stretch>
          </p:blipFill>
          <p:spPr>
            <a:xfrm>
              <a:off x="7024137" y="1941650"/>
              <a:ext cx="1862438" cy="586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86"/>
            <p:cNvPicPr preferRelativeResize="0"/>
            <p:nvPr/>
          </p:nvPicPr>
          <p:blipFill rotWithShape="1">
            <a:blip r:embed="rId7"/>
            <a:srcRect l="23089" t="16090" r="24108" b="14791"/>
            <a:stretch>
              <a:fillRect/>
            </a:stretch>
          </p:blipFill>
          <p:spPr>
            <a:xfrm>
              <a:off x="5002901" y="1725685"/>
              <a:ext cx="1642675" cy="1204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86"/>
            <p:cNvSpPr/>
            <p:nvPr/>
          </p:nvSpPr>
          <p:spPr>
            <a:xfrm>
              <a:off x="2933398" y="2217725"/>
              <a:ext cx="15195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b="1" i="0" u="none" strike="noStrike" cap="none">
                  <a:solidFill>
                    <a:srgbClr val="363636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</a:t>
              </a:r>
              <a:endParaRPr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b="1" i="0" u="none" strike="noStrike" cap="none">
                  <a:solidFill>
                    <a:srgbClr val="363636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Support </a:t>
              </a:r>
              <a:endParaRPr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b="1" i="0" u="none" strike="noStrike" cap="none">
                  <a:solidFill>
                    <a:srgbClr val="363636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Tool</a:t>
              </a:r>
              <a:endParaRPr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69" name="Google Shape;469;p86"/>
            <p:cNvSpPr/>
            <p:nvPr/>
          </p:nvSpPr>
          <p:spPr>
            <a:xfrm rot="5400000">
              <a:off x="8945254" y="1681423"/>
              <a:ext cx="2282400" cy="1946700"/>
            </a:xfrm>
            <a:prstGeom prst="homePlat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470" name="Google Shape;470;p86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9619449" y="1723775"/>
              <a:ext cx="1043625" cy="925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86"/>
            <p:cNvSpPr/>
            <p:nvPr/>
          </p:nvSpPr>
          <p:spPr>
            <a:xfrm rot="5400000">
              <a:off x="2551954" y="4265123"/>
              <a:ext cx="2282400" cy="1946700"/>
            </a:xfrm>
            <a:prstGeom prst="homePlat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472" name="Google Shape;472;p86" descr="Aircall logo thumbnail transparent PNG - StickPNG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3277501" y="4399224"/>
              <a:ext cx="831301" cy="868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86"/>
            <p:cNvSpPr/>
            <p:nvPr/>
          </p:nvSpPr>
          <p:spPr>
            <a:xfrm>
              <a:off x="3235350" y="5255250"/>
              <a:ext cx="915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Aircall</a:t>
              </a:r>
              <a:endParaRPr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74" name="Google Shape;474;p86"/>
            <p:cNvSpPr/>
            <p:nvPr/>
          </p:nvSpPr>
          <p:spPr>
            <a:xfrm rot="5400000">
              <a:off x="6035054" y="4265123"/>
              <a:ext cx="2282400" cy="1946700"/>
            </a:xfrm>
            <a:prstGeom prst="homePlat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475" name="Google Shape;475;p86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245027" y="4521224"/>
              <a:ext cx="1862450" cy="8624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17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17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80" name="Google Shape;980;p117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17" descr="Settings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09558" y="4999393"/>
            <a:ext cx="616964" cy="61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7" name="Google Shape;987;p118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88" name="Google Shape;988;p118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Assign to Team /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Teammate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89" name="Google Shape;989;p118"/>
          <p:cNvSpPr txBox="1"/>
          <p:nvPr/>
        </p:nvSpPr>
        <p:spPr>
          <a:xfrm>
            <a:off x="4852635" y="2400700"/>
            <a:ext cx="2811900" cy="1200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Assign to Teammate</a:t>
            </a:r>
            <a:endParaRPr sz="160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Manually assign a conversation to a specific teammate, the team assignment also remains in place</a:t>
            </a:r>
            <a:endParaRPr lang="en-US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90" name="Google Shape;990;p118"/>
          <p:cNvSpPr txBox="1"/>
          <p:nvPr/>
        </p:nvSpPr>
        <p:spPr>
          <a:xfrm>
            <a:off x="4852635" y="4094450"/>
            <a:ext cx="2811900" cy="1754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Assign to Team</a:t>
            </a:r>
            <a:endParaRPr sz="160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Assigning a conversation to a team will remove the teammate assignment, so it can be picked up from that team’s inbox at the right time</a:t>
            </a:r>
            <a:endParaRPr lang="en-US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91" name="Google Shape;991;p118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992" name="Google Shape;992;p118" descr="Setting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34350" y="1799525"/>
            <a:ext cx="3326126" cy="2095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4" name="Google Shape;994;p1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8751" y="2035979"/>
            <a:ext cx="3218476" cy="3267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5" name="Google Shape;995;p118"/>
          <p:cNvSpPr/>
          <p:nvPr/>
        </p:nvSpPr>
        <p:spPr>
          <a:xfrm>
            <a:off x="720200" y="3006650"/>
            <a:ext cx="28119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6" name="Google Shape;996;p118"/>
          <p:cNvSpPr/>
          <p:nvPr/>
        </p:nvSpPr>
        <p:spPr>
          <a:xfrm>
            <a:off x="720200" y="3417570"/>
            <a:ext cx="28119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97" name="Google Shape;997;p1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433200" y="4165763"/>
            <a:ext cx="3328417" cy="20939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8" name="Google Shape;998;p118"/>
          <p:cNvSpPr/>
          <p:nvPr/>
        </p:nvSpPr>
        <p:spPr>
          <a:xfrm>
            <a:off x="7830447" y="2939813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9" name="Google Shape;999;p118"/>
          <p:cNvSpPr/>
          <p:nvPr/>
        </p:nvSpPr>
        <p:spPr>
          <a:xfrm>
            <a:off x="7829872" y="4804538"/>
            <a:ext cx="438000" cy="288300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00" name="Google Shape;1000;p118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10071413" flipH="1">
            <a:off x="3182312" y="2258426"/>
            <a:ext cx="2365751" cy="165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18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16">
            <a:off x="3182312" y="3375051"/>
            <a:ext cx="2365751" cy="165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7" name="Google Shape;1007;p119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08" name="Google Shape;1008;p11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Snooze Conversation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09" name="Google Shape;1009;p119"/>
          <p:cNvSpPr txBox="1"/>
          <p:nvPr/>
        </p:nvSpPr>
        <p:spPr>
          <a:xfrm>
            <a:off x="5668953" y="2689080"/>
            <a:ext cx="61140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Important Notes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</a:pPr>
            <a:r>
              <a:rPr lang="en-US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follow up is required, player 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 opt to</a:t>
            </a:r>
            <a:r>
              <a:rPr lang="en-US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snooze the conversation and set specific time.</a:t>
            </a:r>
            <a:endParaRPr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</a:t>
            </a:r>
            <a:r>
              <a:rPr lang="en-US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 will reopen automatically when 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set specific time ends.</a:t>
            </a:r>
            <a:endParaRPr lang="en-US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286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•"/>
            </a:pPr>
            <a:r>
              <a:rPr lang="en-US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 need to reply the conversation within the</a:t>
            </a: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promised time given to the merchant / consumer.</a:t>
            </a:r>
            <a:endParaRPr lang="en-US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10" name="Google Shape;1010;p11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11" name="Google Shape;1011;p119" descr="Setting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0975" y="1154974"/>
            <a:ext cx="4957324" cy="5493474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3" name="Google Shape;1013;p1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8349" y="2715445"/>
            <a:ext cx="4062568" cy="228933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4" name="Google Shape;1014;p119"/>
          <p:cNvSpPr/>
          <p:nvPr/>
        </p:nvSpPr>
        <p:spPr>
          <a:xfrm>
            <a:off x="4469245" y="1200720"/>
            <a:ext cx="431400" cy="368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15" name="Google Shape;1015;p119"/>
          <p:cNvCxnSpPr>
            <a:stCxn id="1014" idx="2"/>
            <a:endCxn id="1013" idx="0"/>
          </p:cNvCxnSpPr>
          <p:nvPr/>
        </p:nvCxnSpPr>
        <p:spPr>
          <a:xfrm flipH="1">
            <a:off x="2779645" y="1569120"/>
            <a:ext cx="1905300" cy="1146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20"/>
          <p:cNvPicPr preferRelativeResize="0"/>
          <p:nvPr/>
        </p:nvPicPr>
        <p:blipFill rotWithShape="1">
          <a:blip r:embed="rId2"/>
          <a:srcRect t="1497"/>
          <a:stretch>
            <a:fillRect/>
          </a:stretch>
        </p:blipFill>
        <p:spPr>
          <a:xfrm>
            <a:off x="1246467" y="1321967"/>
            <a:ext cx="2095066" cy="4747434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1" name="Google Shape;1021;p12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2" name="Google Shape;1022;p12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23" name="Google Shape;1023;p12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Ticket Escalation (Create New Ticket)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24" name="Google Shape;1024;p120"/>
          <p:cNvSpPr txBox="1"/>
          <p:nvPr/>
        </p:nvSpPr>
        <p:spPr>
          <a:xfrm>
            <a:off x="6947731" y="1888052"/>
            <a:ext cx="3387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Ticket </a:t>
            </a:r>
            <a:r>
              <a:rPr lang="en-US" sz="1500" b="1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Creation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Select the relevant</a:t>
            </a:r>
            <a:r>
              <a:rPr lang="en-US" sz="12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ticket to be 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created</a:t>
            </a:r>
            <a:endParaRPr sz="12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025" name="Google Shape;1025;p120"/>
          <p:cNvCxnSpPr>
            <a:stCxn id="1026" idx="3"/>
            <a:endCxn id="1027" idx="1"/>
          </p:cNvCxnSpPr>
          <p:nvPr/>
        </p:nvCxnSpPr>
        <p:spPr>
          <a:xfrm>
            <a:off x="3035633" y="1532917"/>
            <a:ext cx="1411500" cy="21627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6" name="Google Shape;1026;p120"/>
          <p:cNvSpPr/>
          <p:nvPr/>
        </p:nvSpPr>
        <p:spPr>
          <a:xfrm>
            <a:off x="2603933" y="1375267"/>
            <a:ext cx="431700" cy="315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8" name="Google Shape;1028;p120"/>
          <p:cNvSpPr txBox="1"/>
          <p:nvPr/>
        </p:nvSpPr>
        <p:spPr>
          <a:xfrm>
            <a:off x="6947731" y="3225307"/>
            <a:ext cx="33873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strike="noStrike" cap="none">
                <a:solidFill>
                  <a:srgbClr val="00B05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to use?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651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</a:pP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issue requires other team (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 Management</a:t>
            </a: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Onboarding,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MSM, Care</a:t>
            </a:r>
            <a:r>
              <a:rPr lang="en-US" sz="1200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) to follow up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 </a:t>
            </a:r>
            <a:r>
              <a:rPr lang="en-US" sz="1200">
                <a:solidFill>
                  <a:schemeClr val="dk1"/>
                </a:solidFill>
                <a:highlight>
                  <a:srgbClr val="F8F9FA"/>
                </a:highlight>
              </a:rPr>
              <a:t>Inform merchant to expect contact within </a:t>
            </a:r>
            <a:r>
              <a:rPr lang="en-US" sz="1200" b="1">
                <a:solidFill>
                  <a:schemeClr val="dk1"/>
                </a:solidFill>
                <a:highlight>
                  <a:srgbClr val="F8F9FA"/>
                </a:highlight>
              </a:rPr>
              <a:t>2 working days. </a:t>
            </a:r>
            <a:br>
              <a:rPr lang="en-US" sz="1200" b="1">
                <a:solidFill>
                  <a:schemeClr val="dk1"/>
                </a:solidFill>
                <a:highlight>
                  <a:srgbClr val="F8F9FA"/>
                </a:highlight>
              </a:rPr>
            </a:br>
            <a:r>
              <a:rPr lang="en-US" sz="1200">
                <a:solidFill>
                  <a:schemeClr val="dk1"/>
                </a:solidFill>
                <a:highlight>
                  <a:srgbClr val="F8F9FA"/>
                </a:highlight>
              </a:rPr>
              <a:t>(E.G: Renewal, Activation, Onboarding)</a:t>
            </a:r>
            <a:endParaRPr sz="1200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29" name="Google Shape;1029;p120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 = Outbound</a:t>
            </a:r>
            <a:endParaRPr sz="1500"/>
          </a:p>
        </p:txBody>
      </p:sp>
      <p:pic>
        <p:nvPicPr>
          <p:cNvPr id="1030" name="Google Shape;1030;p1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47133" y="1181634"/>
            <a:ext cx="1685833" cy="5028096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1" name="Google Shape;1031;p12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32" name="Google Shape;1032;p120" descr="Settings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121"/>
          <p:cNvGrpSpPr/>
          <p:nvPr/>
        </p:nvGrpSpPr>
        <p:grpSpPr>
          <a:xfrm>
            <a:off x="3661126" y="5691243"/>
            <a:ext cx="6109714" cy="626384"/>
            <a:chOff x="2478925" y="1296305"/>
            <a:chExt cx="4582400" cy="469800"/>
          </a:xfrm>
        </p:grpSpPr>
        <p:sp>
          <p:nvSpPr>
            <p:cNvPr id="1038" name="Google Shape;1038;p121"/>
            <p:cNvSpPr/>
            <p:nvPr/>
          </p:nvSpPr>
          <p:spPr>
            <a:xfrm>
              <a:off x="2501925" y="1296305"/>
              <a:ext cx="4559400" cy="46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39" name="Google Shape;1039;p121"/>
            <p:cNvSpPr txBox="1"/>
            <p:nvPr/>
          </p:nvSpPr>
          <p:spPr>
            <a:xfrm>
              <a:off x="2478925" y="1373400"/>
              <a:ext cx="4518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&gt; Onboarding/Account Management 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for account/onboarding related requests</a:t>
              </a:r>
              <a:endParaRPr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40" name="Google Shape;1040;p121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1" name="Google Shape;1041;p121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42" name="Google Shape;1042;p121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Ticket Escalation (Cont.)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43" name="Google Shape;1043;p121"/>
          <p:cNvSpPr txBox="1"/>
          <p:nvPr/>
        </p:nvSpPr>
        <p:spPr>
          <a:xfrm>
            <a:off x="0" y="6677516"/>
            <a:ext cx="6223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OB = Outbound</a:t>
            </a:r>
            <a:endParaRPr sz="1500"/>
          </a:p>
        </p:txBody>
      </p:sp>
      <p:sp>
        <p:nvSpPr>
          <p:cNvPr id="1044" name="Google Shape;1044;p121"/>
          <p:cNvSpPr/>
          <p:nvPr/>
        </p:nvSpPr>
        <p:spPr>
          <a:xfrm>
            <a:off x="3679608" y="1210679"/>
            <a:ext cx="6079200" cy="421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5" name="Google Shape;1045;p121"/>
          <p:cNvSpPr txBox="1"/>
          <p:nvPr/>
        </p:nvSpPr>
        <p:spPr>
          <a:xfrm>
            <a:off x="3667342" y="1314463"/>
            <a:ext cx="6025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Inbound Call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&amp; 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Live Chat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team to use for scheduled follow up outbound call to merchant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46" name="Google Shape;1046;p121"/>
          <p:cNvGrpSpPr/>
          <p:nvPr/>
        </p:nvGrpSpPr>
        <p:grpSpPr>
          <a:xfrm>
            <a:off x="3679525" y="1837503"/>
            <a:ext cx="6091314" cy="421589"/>
            <a:chOff x="2492725" y="1296288"/>
            <a:chExt cx="4568600" cy="316200"/>
          </a:xfrm>
        </p:grpSpPr>
        <p:sp>
          <p:nvSpPr>
            <p:cNvPr id="1047" name="Google Shape;1047;p121"/>
            <p:cNvSpPr/>
            <p:nvPr/>
          </p:nvSpPr>
          <p:spPr>
            <a:xfrm>
              <a:off x="2501925" y="1296288"/>
              <a:ext cx="4559400" cy="316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8" name="Google Shape;1048;p121"/>
            <p:cNvSpPr txBox="1"/>
            <p:nvPr/>
          </p:nvSpPr>
          <p:spPr>
            <a:xfrm>
              <a:off x="2492725" y="1358250"/>
              <a:ext cx="4518900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T1 &gt; MSM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Beep QR &amp; Delivery Leads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049" name="Google Shape;1049;p121"/>
          <p:cNvGrpSpPr/>
          <p:nvPr/>
        </p:nvGrpSpPr>
        <p:grpSpPr>
          <a:xfrm>
            <a:off x="3679525" y="2452886"/>
            <a:ext cx="6091314" cy="421589"/>
            <a:chOff x="2492725" y="1296288"/>
            <a:chExt cx="4568600" cy="316200"/>
          </a:xfrm>
        </p:grpSpPr>
        <p:sp>
          <p:nvSpPr>
            <p:cNvPr id="1050" name="Google Shape;1050;p121"/>
            <p:cNvSpPr/>
            <p:nvPr/>
          </p:nvSpPr>
          <p:spPr>
            <a:xfrm>
              <a:off x="2501925" y="1296288"/>
              <a:ext cx="4559400" cy="316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51" name="Google Shape;1051;p121"/>
            <p:cNvSpPr txBox="1"/>
            <p:nvPr/>
          </p:nvSpPr>
          <p:spPr>
            <a:xfrm>
              <a:off x="2492725" y="1358250"/>
              <a:ext cx="4518900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T1 &gt; MSM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Food Delivery Integration requests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52" name="Google Shape;1052;p121"/>
          <p:cNvSpPr/>
          <p:nvPr/>
        </p:nvSpPr>
        <p:spPr>
          <a:xfrm>
            <a:off x="3673492" y="3052279"/>
            <a:ext cx="6079200" cy="54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53" name="Google Shape;1053;p121"/>
          <p:cNvSpPr txBox="1"/>
          <p:nvPr/>
        </p:nvSpPr>
        <p:spPr>
          <a:xfrm>
            <a:off x="3667358" y="3128500"/>
            <a:ext cx="6025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Escalation from 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Other department &gt; Care T1 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Hardware/Software/BackOffice troubleshooting requests</a:t>
            </a:r>
            <a:endParaRPr sz="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54" name="Google Shape;1054;p121"/>
          <p:cNvGrpSpPr/>
          <p:nvPr/>
        </p:nvGrpSpPr>
        <p:grpSpPr>
          <a:xfrm>
            <a:off x="3661126" y="3803186"/>
            <a:ext cx="6103581" cy="615418"/>
            <a:chOff x="2483525" y="1296288"/>
            <a:chExt cx="4577800" cy="461575"/>
          </a:xfrm>
        </p:grpSpPr>
        <p:sp>
          <p:nvSpPr>
            <p:cNvPr id="1055" name="Google Shape;1055;p121"/>
            <p:cNvSpPr/>
            <p:nvPr/>
          </p:nvSpPr>
          <p:spPr>
            <a:xfrm>
              <a:off x="2501925" y="1296288"/>
              <a:ext cx="4559400" cy="316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56" name="Google Shape;1056;p121"/>
            <p:cNvSpPr txBox="1"/>
            <p:nvPr/>
          </p:nvSpPr>
          <p:spPr>
            <a:xfrm>
              <a:off x="2483525" y="1342363"/>
              <a:ext cx="4518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Care T1 &gt; T2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Hardware related issues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endParaRPr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57" name="Google Shape;1057;p121"/>
          <p:cNvSpPr/>
          <p:nvPr/>
        </p:nvSpPr>
        <p:spPr>
          <a:xfrm>
            <a:off x="3685742" y="4447729"/>
            <a:ext cx="6079200" cy="421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58" name="Google Shape;1058;p121"/>
          <p:cNvSpPr txBox="1"/>
          <p:nvPr/>
        </p:nvSpPr>
        <p:spPr>
          <a:xfrm>
            <a:off x="3661208" y="4531246"/>
            <a:ext cx="6025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Escalation from </a:t>
            </a:r>
            <a:r>
              <a:rPr lang="en-US" sz="1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Care T1 &gt; T2</a:t>
            </a: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Mall Integration related issues</a:t>
            </a: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endParaRPr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59" name="Google Shape;1059;p121"/>
          <p:cNvGrpSpPr/>
          <p:nvPr/>
        </p:nvGrpSpPr>
        <p:grpSpPr>
          <a:xfrm>
            <a:off x="3661126" y="5074553"/>
            <a:ext cx="6103581" cy="478888"/>
            <a:chOff x="2483525" y="1296288"/>
            <a:chExt cx="4577800" cy="359175"/>
          </a:xfrm>
        </p:grpSpPr>
        <p:sp>
          <p:nvSpPr>
            <p:cNvPr id="1060" name="Google Shape;1060;p121"/>
            <p:cNvSpPr/>
            <p:nvPr/>
          </p:nvSpPr>
          <p:spPr>
            <a:xfrm>
              <a:off x="2501925" y="1296288"/>
              <a:ext cx="4559400" cy="316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6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61" name="Google Shape;1061;p121"/>
            <p:cNvSpPr txBox="1"/>
            <p:nvPr/>
          </p:nvSpPr>
          <p:spPr>
            <a:xfrm>
              <a:off x="2483525" y="1366863"/>
              <a:ext cx="45189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Escalation from </a:t>
              </a:r>
              <a:r>
                <a:rPr lang="en-US" sz="11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Care T1 &gt; T2</a:t>
              </a: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software related issues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endParaRPr sz="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062" name="Google Shape;1062;p121"/>
          <p:cNvPicPr preferRelativeResize="0"/>
          <p:nvPr/>
        </p:nvPicPr>
        <p:blipFill rotWithShape="1">
          <a:blip r:embed="rId2"/>
          <a:srcRect l="39856" t="12448" b="4564"/>
          <a:stretch>
            <a:fillRect/>
          </a:stretch>
        </p:blipFill>
        <p:spPr>
          <a:xfrm>
            <a:off x="996682" y="1210678"/>
            <a:ext cx="2113133" cy="4958382"/>
          </a:xfrm>
          <a:prstGeom prst="rect">
            <a:avLst/>
          </a:prstGeom>
          <a:noFill/>
          <a:ln w="12700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3" name="Google Shape;1063;p121"/>
          <p:cNvSpPr/>
          <p:nvPr/>
        </p:nvSpPr>
        <p:spPr>
          <a:xfrm>
            <a:off x="1019785" y="1748507"/>
            <a:ext cx="2066700" cy="2637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4" name="Google Shape;1064;p121"/>
          <p:cNvSpPr/>
          <p:nvPr/>
        </p:nvSpPr>
        <p:spPr>
          <a:xfrm>
            <a:off x="1019785" y="2012079"/>
            <a:ext cx="2066700" cy="2637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5" name="Google Shape;1065;p121"/>
          <p:cNvSpPr/>
          <p:nvPr/>
        </p:nvSpPr>
        <p:spPr>
          <a:xfrm>
            <a:off x="1019804" y="2275650"/>
            <a:ext cx="2066700" cy="3483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6" name="Google Shape;1066;p121"/>
          <p:cNvSpPr/>
          <p:nvPr/>
        </p:nvSpPr>
        <p:spPr>
          <a:xfrm>
            <a:off x="1019765" y="2927946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7" name="Google Shape;1067;p121"/>
          <p:cNvSpPr/>
          <p:nvPr/>
        </p:nvSpPr>
        <p:spPr>
          <a:xfrm>
            <a:off x="1019804" y="4143205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8" name="Google Shape;1068;p121"/>
          <p:cNvSpPr/>
          <p:nvPr/>
        </p:nvSpPr>
        <p:spPr>
          <a:xfrm>
            <a:off x="1019804" y="4447020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9" name="Google Shape;1069;p121"/>
          <p:cNvSpPr/>
          <p:nvPr/>
        </p:nvSpPr>
        <p:spPr>
          <a:xfrm>
            <a:off x="1019765" y="5054649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0" name="Google Shape;1070;p121"/>
          <p:cNvSpPr/>
          <p:nvPr/>
        </p:nvSpPr>
        <p:spPr>
          <a:xfrm>
            <a:off x="1019804" y="5662279"/>
            <a:ext cx="2066700" cy="303900"/>
          </a:xfrm>
          <a:prstGeom prst="roundRect">
            <a:avLst>
              <a:gd name="adj" fmla="val 1498"/>
            </a:avLst>
          </a:prstGeom>
          <a:noFill/>
          <a:ln w="9525" cap="flat" cmpd="sng">
            <a:solidFill>
              <a:srgbClr val="006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71" name="Google Shape;1071;p121"/>
          <p:cNvCxnSpPr>
            <a:stCxn id="1063" idx="3"/>
            <a:endCxn id="1045" idx="1"/>
          </p:cNvCxnSpPr>
          <p:nvPr/>
        </p:nvCxnSpPr>
        <p:spPr>
          <a:xfrm rot="10800000" flipH="1">
            <a:off x="3086485" y="1445357"/>
            <a:ext cx="580800" cy="4350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2" name="Google Shape;1072;p121"/>
          <p:cNvCxnSpPr>
            <a:stCxn id="1064" idx="3"/>
            <a:endCxn id="1048" idx="1"/>
          </p:cNvCxnSpPr>
          <p:nvPr/>
        </p:nvCxnSpPr>
        <p:spPr>
          <a:xfrm rot="10800000" flipH="1">
            <a:off x="3086485" y="2050929"/>
            <a:ext cx="593100" cy="930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3" name="Google Shape;1073;p121"/>
          <p:cNvCxnSpPr>
            <a:stCxn id="1065" idx="3"/>
            <a:endCxn id="1051" idx="1"/>
          </p:cNvCxnSpPr>
          <p:nvPr/>
        </p:nvCxnSpPr>
        <p:spPr>
          <a:xfrm>
            <a:off x="3086504" y="2449800"/>
            <a:ext cx="593100" cy="2166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4" name="Google Shape;1074;p121"/>
          <p:cNvCxnSpPr>
            <a:endCxn id="1052" idx="1"/>
          </p:cNvCxnSpPr>
          <p:nvPr/>
        </p:nvCxnSpPr>
        <p:spPr>
          <a:xfrm>
            <a:off x="2716192" y="3126829"/>
            <a:ext cx="957300" cy="1983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121"/>
          <p:cNvCxnSpPr>
            <a:stCxn id="1067" idx="3"/>
            <a:endCxn id="1055" idx="1"/>
          </p:cNvCxnSpPr>
          <p:nvPr/>
        </p:nvCxnSpPr>
        <p:spPr>
          <a:xfrm rot="10800000" flipH="1">
            <a:off x="3086504" y="4014055"/>
            <a:ext cx="599100" cy="2811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6" name="Google Shape;1076;p121"/>
          <p:cNvCxnSpPr>
            <a:stCxn id="1068" idx="3"/>
            <a:endCxn id="1057" idx="1"/>
          </p:cNvCxnSpPr>
          <p:nvPr/>
        </p:nvCxnSpPr>
        <p:spPr>
          <a:xfrm>
            <a:off x="3086504" y="4598970"/>
            <a:ext cx="599100" cy="594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7" name="Google Shape;1077;p121"/>
          <p:cNvCxnSpPr>
            <a:stCxn id="1069" idx="3"/>
            <a:endCxn id="1060" idx="1"/>
          </p:cNvCxnSpPr>
          <p:nvPr/>
        </p:nvCxnSpPr>
        <p:spPr>
          <a:xfrm>
            <a:off x="3086465" y="5206599"/>
            <a:ext cx="599100" cy="786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8" name="Google Shape;1078;p121"/>
          <p:cNvCxnSpPr>
            <a:stCxn id="1070" idx="3"/>
            <a:endCxn id="1039" idx="1"/>
          </p:cNvCxnSpPr>
          <p:nvPr/>
        </p:nvCxnSpPr>
        <p:spPr>
          <a:xfrm>
            <a:off x="3086504" y="5814229"/>
            <a:ext cx="574500" cy="195300"/>
          </a:xfrm>
          <a:prstGeom prst="straightConnector1">
            <a:avLst/>
          </a:prstGeom>
          <a:noFill/>
          <a:ln w="9525" cap="flat" cmpd="sng">
            <a:solidFill>
              <a:srgbClr val="0067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79" name="Google Shape;1079;p121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80" name="Google Shape;1080;p121" descr="Settings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22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6" name="Google Shape;1086;p122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87" name="Google Shape;1087;p122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New user 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Lead </a:t>
            </a: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Submission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88" name="Google Shape;1088;p122"/>
          <p:cNvSpPr txBox="1"/>
          <p:nvPr/>
        </p:nvSpPr>
        <p:spPr>
          <a:xfrm>
            <a:off x="1067233" y="1265033"/>
            <a:ext cx="9898500" cy="323100"/>
          </a:xfrm>
          <a:prstGeom prst="rect">
            <a:avLst/>
          </a:prstGeom>
          <a:solidFill>
            <a:srgbClr val="0067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caller gets connected through with </a:t>
            </a:r>
            <a:r>
              <a:rPr lang="en-US" sz="15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ONB</a:t>
            </a:r>
            <a:r>
              <a:rPr lang="en-US" sz="1500" b="1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15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players</a:t>
            </a:r>
            <a:r>
              <a:rPr lang="en-US" sz="1500" b="1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but require sales inquiry</a:t>
            </a:r>
            <a:endParaRPr sz="1500" b="1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89" name="Google Shape;1089;p1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18867" y="2436935"/>
            <a:ext cx="4955267" cy="28161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090" name="Google Shape;1090;p122"/>
          <p:cNvGrpSpPr/>
          <p:nvPr/>
        </p:nvGrpSpPr>
        <p:grpSpPr>
          <a:xfrm>
            <a:off x="1355508" y="1788382"/>
            <a:ext cx="3500522" cy="4596594"/>
            <a:chOff x="486250" y="1551375"/>
            <a:chExt cx="3242125" cy="5130700"/>
          </a:xfrm>
        </p:grpSpPr>
        <p:pic>
          <p:nvPicPr>
            <p:cNvPr id="1091" name="Google Shape;1091;p122"/>
            <p:cNvPicPr preferRelativeResize="0"/>
            <p:nvPr/>
          </p:nvPicPr>
          <p:blipFill rotWithShape="1">
            <a:blip r:embed="rId3"/>
            <a:srcRect l="1822" r="1773" b="74638"/>
            <a:stretch>
              <a:fillRect/>
            </a:stretch>
          </p:blipFill>
          <p:spPr>
            <a:xfrm>
              <a:off x="486250" y="1551375"/>
              <a:ext cx="3242125" cy="87235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92" name="Google Shape;1092;p12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86250" y="2423725"/>
              <a:ext cx="3242125" cy="42583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093" name="Google Shape;1093;p122"/>
          <p:cNvSpPr/>
          <p:nvPr/>
        </p:nvSpPr>
        <p:spPr>
          <a:xfrm>
            <a:off x="1510067" y="5656467"/>
            <a:ext cx="1655100" cy="659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94" name="Google Shape;1094;p122"/>
          <p:cNvCxnSpPr>
            <a:stCxn id="1095" idx="1"/>
            <a:endCxn id="1093" idx="3"/>
          </p:cNvCxnSpPr>
          <p:nvPr/>
        </p:nvCxnSpPr>
        <p:spPr>
          <a:xfrm flipH="1">
            <a:off x="3165167" y="4015017"/>
            <a:ext cx="2802600" cy="19710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6" name="Google Shape;1096;p122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Basic Functions</a:t>
            </a:r>
            <a:endParaRPr lang="en-US"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97" name="Google Shape;1097;p122" descr="Settings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989823" y="238472"/>
            <a:ext cx="830042" cy="8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23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23"/>
          <p:cNvSpPr txBox="1"/>
          <p:nvPr/>
        </p:nvSpPr>
        <p:spPr>
          <a:xfrm>
            <a:off x="719404" y="4677139"/>
            <a:ext cx="51705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Aircall</a:t>
            </a: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endParaRPr lang="en-US"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04" name="Google Shape;1104;p123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24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10" name="Google Shape;1110;p124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1" name="Google Shape;1111;p124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Download Aircall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12" name="Google Shape;1112;p124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113" name="Google Shape;1113;p124" descr="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93056" y="1421467"/>
            <a:ext cx="7700039" cy="47379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114" name="Google Shape;1114;p124"/>
          <p:cNvGrpSpPr/>
          <p:nvPr/>
        </p:nvGrpSpPr>
        <p:grpSpPr>
          <a:xfrm>
            <a:off x="842983" y="1696648"/>
            <a:ext cx="2848990" cy="1720037"/>
            <a:chOff x="842983" y="1696648"/>
            <a:chExt cx="2848990" cy="1720037"/>
          </a:xfrm>
        </p:grpSpPr>
        <p:sp>
          <p:nvSpPr>
            <p:cNvPr id="1115" name="Google Shape;1115;p124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116" name="Google Shape;1116;p124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828723" y="1696648"/>
              <a:ext cx="863250" cy="86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" name="Google Shape;1117;p124"/>
            <p:cNvSpPr txBox="1"/>
            <p:nvPr/>
          </p:nvSpPr>
          <p:spPr>
            <a:xfrm>
              <a:off x="1115405" y="2426835"/>
              <a:ext cx="20211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Open Apple Apps Store on your Macbook</a:t>
              </a:r>
              <a:endParaRPr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118" name="Google Shape;1118;p124" descr="Line arrow: Clockwise curve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5400000" flipH="1">
            <a:off x="2332780" y="3196822"/>
            <a:ext cx="1607388" cy="1607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9" name="Google Shape;1119;p124"/>
          <p:cNvGrpSpPr/>
          <p:nvPr/>
        </p:nvGrpSpPr>
        <p:grpSpPr>
          <a:xfrm>
            <a:off x="842974" y="4642454"/>
            <a:ext cx="2541300" cy="1276800"/>
            <a:chOff x="842983" y="2139885"/>
            <a:chExt cx="2541300" cy="1276800"/>
          </a:xfrm>
        </p:grpSpPr>
        <p:sp>
          <p:nvSpPr>
            <p:cNvPr id="1120" name="Google Shape;1120;p124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124"/>
            <p:cNvSpPr txBox="1"/>
            <p:nvPr/>
          </p:nvSpPr>
          <p:spPr>
            <a:xfrm>
              <a:off x="1270871" y="2426835"/>
              <a:ext cx="17166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Search “</a:t>
              </a:r>
              <a:r>
                <a:rPr lang="en-US" sz="14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Aircall</a:t>
              </a: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on the search bar</a:t>
              </a:r>
              <a:endParaRPr lang="en-US"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122" name="Google Shape;1122;p124"/>
          <p:cNvSpPr/>
          <p:nvPr/>
        </p:nvSpPr>
        <p:spPr>
          <a:xfrm>
            <a:off x="3993057" y="1693199"/>
            <a:ext cx="1333200" cy="21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23" name="Google Shape;1123;p124" descr="Aircall logo thumbnail transparent PNG - Stick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035650" y="243881"/>
            <a:ext cx="724835" cy="75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5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29" name="Google Shape;1129;p125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0" name="Google Shape;1130;p125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Download Aircall (cont.)</a:t>
            </a:r>
            <a:endParaRPr sz="2665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31" name="Google Shape;1131;p125"/>
          <p:cNvSpPr txBox="1"/>
          <p:nvPr>
            <p:ph type="sldNum" idx="12"/>
          </p:nvPr>
        </p:nvSpPr>
        <p:spPr>
          <a:xfrm>
            <a:off x="11760485" y="6529979"/>
            <a:ext cx="431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132" name="Google Shape;1132;p125" descr="Graphical user interface, application, Teams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9682" y="1509658"/>
            <a:ext cx="7628326" cy="46570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3" name="Google Shape;1133;p125"/>
          <p:cNvGrpSpPr/>
          <p:nvPr/>
        </p:nvGrpSpPr>
        <p:grpSpPr>
          <a:xfrm>
            <a:off x="8609045" y="1830319"/>
            <a:ext cx="2541300" cy="1276800"/>
            <a:chOff x="842983" y="2139885"/>
            <a:chExt cx="2541300" cy="1276800"/>
          </a:xfrm>
        </p:grpSpPr>
        <p:sp>
          <p:nvSpPr>
            <p:cNvPr id="1134" name="Google Shape;1134;p125"/>
            <p:cNvSpPr/>
            <p:nvPr/>
          </p:nvSpPr>
          <p:spPr>
            <a:xfrm>
              <a:off x="842983" y="2139885"/>
              <a:ext cx="2541300" cy="1276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5" name="Google Shape;1135;p125"/>
            <p:cNvSpPr txBox="1"/>
            <p:nvPr/>
          </p:nvSpPr>
          <p:spPr>
            <a:xfrm>
              <a:off x="1255276" y="2265252"/>
              <a:ext cx="1716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“</a:t>
              </a:r>
              <a:r>
                <a:rPr lang="en-US" sz="14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GET</a:t>
              </a:r>
              <a:r>
                <a:rPr lang="en-US" sz="14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to download Aircall on your Macbook</a:t>
              </a:r>
              <a:endParaRPr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136" name="Google Shape;1136;p125"/>
          <p:cNvSpPr/>
          <p:nvPr/>
        </p:nvSpPr>
        <p:spPr>
          <a:xfrm>
            <a:off x="4341848" y="2752628"/>
            <a:ext cx="597900" cy="274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37" name="Google Shape;1137;p125" descr="Aircall logo thumbnail transparent PNG - Stick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35650" y="243881"/>
            <a:ext cx="724835" cy="75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2" name="Google Shape;1142;p126"/>
          <p:cNvGraphicFramePr/>
          <p:nvPr/>
        </p:nvGraphicFramePr>
        <p:xfrm>
          <a:off x="7701687" y="1365656"/>
          <a:ext cx="3543100" cy="4246575"/>
        </p:xfrm>
        <a:graphic>
          <a:graphicData uri="http://schemas.openxmlformats.org/drawingml/2006/table">
            <a:tbl>
              <a:tblPr>
                <a:noFill/>
                <a:tableStyleId>{7B242E18-839C-421D-BCD4-470C8AEB83FD}</a:tableStyleId>
              </a:tblPr>
              <a:tblGrid>
                <a:gridCol w="678575"/>
                <a:gridCol w="2864525"/>
              </a:tblGrid>
              <a:tr h="35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Button</a:t>
                      </a:r>
                      <a:endParaRPr sz="1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Function</a:t>
                      </a:r>
                      <a:endParaRPr sz="19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Mute agent’s microphone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Put customer on hold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Input Number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Adding notes for your call 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(s</a:t>
                      </a:r>
                      <a:r>
                        <a:rPr lang="en-US" sz="11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ynced to Intercom conversation)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Categorize your call activity for reporting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Assign your teammate for follow up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Consult or Conference call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Transfer call to other player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endParaRPr sz="12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100" u="none" strike="noStrike" cap="none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End call</a:t>
                      </a:r>
                      <a:endParaRPr sz="1100" u="none" strike="noStrike" cap="none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75" marR="91475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143" name="Google Shape;1143;p126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44" name="Google Shape;1144;p126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5" name="Google Shape;1145;p126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pSp>
        <p:nvGrpSpPr>
          <p:cNvPr id="1146" name="Google Shape;1146;p126"/>
          <p:cNvGrpSpPr/>
          <p:nvPr/>
        </p:nvGrpSpPr>
        <p:grpSpPr>
          <a:xfrm>
            <a:off x="1136648" y="5707143"/>
            <a:ext cx="2211693" cy="655013"/>
            <a:chOff x="842983" y="2426836"/>
            <a:chExt cx="2541300" cy="550200"/>
          </a:xfrm>
        </p:grpSpPr>
        <p:sp>
          <p:nvSpPr>
            <p:cNvPr id="1147" name="Google Shape;1147;p126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8" name="Google Shape;1148;p126"/>
            <p:cNvSpPr txBox="1"/>
            <p:nvPr/>
          </p:nvSpPr>
          <p:spPr>
            <a:xfrm>
              <a:off x="1150799" y="2491751"/>
              <a:ext cx="19257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details will be available</a:t>
              </a:r>
              <a:endParaRPr sz="1500"/>
            </a:p>
          </p:txBody>
        </p:sp>
      </p:grpSp>
      <p:grpSp>
        <p:nvGrpSpPr>
          <p:cNvPr id="1149" name="Google Shape;1149;p126"/>
          <p:cNvGrpSpPr/>
          <p:nvPr/>
        </p:nvGrpSpPr>
        <p:grpSpPr>
          <a:xfrm>
            <a:off x="1137355" y="1365591"/>
            <a:ext cx="2203754" cy="4093541"/>
            <a:chOff x="4056455" y="2103283"/>
            <a:chExt cx="1848011" cy="3398540"/>
          </a:xfrm>
        </p:grpSpPr>
        <p:pic>
          <p:nvPicPr>
            <p:cNvPr id="1150" name="Google Shape;1150;p12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056455" y="2103283"/>
              <a:ext cx="1848011" cy="339854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51" name="Google Shape;1151;p126"/>
            <p:cNvSpPr/>
            <p:nvPr/>
          </p:nvSpPr>
          <p:spPr>
            <a:xfrm>
              <a:off x="4947600" y="3144061"/>
              <a:ext cx="361200" cy="148200"/>
            </a:xfrm>
            <a:prstGeom prst="rect">
              <a:avLst/>
            </a:prstGeom>
            <a:solidFill>
              <a:srgbClr val="0A3B49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52" name="Google Shape;1152;p126"/>
          <p:cNvSpPr/>
          <p:nvPr/>
        </p:nvSpPr>
        <p:spPr>
          <a:xfrm>
            <a:off x="1133467" y="4474389"/>
            <a:ext cx="2206500" cy="5880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53" name="Google Shape;1153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13530" t="56858" r="66438" b="32675"/>
          <a:stretch>
            <a:fillRect/>
          </a:stretch>
        </p:blipFill>
        <p:spPr>
          <a:xfrm>
            <a:off x="7865719" y="3056773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40139" t="56839" r="39829" b="32694"/>
          <a:stretch>
            <a:fillRect/>
          </a:stretch>
        </p:blipFill>
        <p:spPr>
          <a:xfrm>
            <a:off x="7865719" y="3493980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66139" t="57431" r="13829" b="32102"/>
          <a:stretch>
            <a:fillRect/>
          </a:stretch>
        </p:blipFill>
        <p:spPr>
          <a:xfrm>
            <a:off x="7865719" y="3924931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40139" t="75118" r="39829" b="14415"/>
          <a:stretch>
            <a:fillRect/>
          </a:stretch>
        </p:blipFill>
        <p:spPr>
          <a:xfrm>
            <a:off x="7865719" y="4352629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71307" t="76129" r="8661" b="13404"/>
          <a:stretch>
            <a:fillRect/>
          </a:stretch>
        </p:blipFill>
        <p:spPr>
          <a:xfrm>
            <a:off x="7865719" y="4780327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7789" t="76120" r="72179" b="13413"/>
          <a:stretch>
            <a:fillRect/>
          </a:stretch>
        </p:blipFill>
        <p:spPr>
          <a:xfrm>
            <a:off x="7865719" y="5208025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51719" t="42374" r="28249" b="47159"/>
          <a:stretch>
            <a:fillRect/>
          </a:stretch>
        </p:blipFill>
        <p:spPr>
          <a:xfrm>
            <a:off x="7865719" y="2623017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27906" t="41988" r="52062" b="47545"/>
          <a:stretch>
            <a:fillRect/>
          </a:stretch>
        </p:blipFill>
        <p:spPr>
          <a:xfrm>
            <a:off x="7865719" y="2189261"/>
            <a:ext cx="372446" cy="3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26" descr="Graphical user interface, application, website&#10;&#10;Description automatically generated"/>
          <p:cNvPicPr preferRelativeResize="0"/>
          <p:nvPr/>
        </p:nvPicPr>
        <p:blipFill rotWithShape="1">
          <a:blip r:embed="rId3"/>
          <a:srcRect l="4406" t="41945" r="75562" b="47588"/>
          <a:stretch>
            <a:fillRect/>
          </a:stretch>
        </p:blipFill>
        <p:spPr>
          <a:xfrm>
            <a:off x="7865719" y="1755505"/>
            <a:ext cx="372446" cy="359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2" name="Google Shape;1162;p126"/>
          <p:cNvGrpSpPr/>
          <p:nvPr/>
        </p:nvGrpSpPr>
        <p:grpSpPr>
          <a:xfrm>
            <a:off x="4703581" y="5708360"/>
            <a:ext cx="2211693" cy="655013"/>
            <a:chOff x="842983" y="2426836"/>
            <a:chExt cx="2541300" cy="550200"/>
          </a:xfrm>
        </p:grpSpPr>
        <p:sp>
          <p:nvSpPr>
            <p:cNvPr id="1163" name="Google Shape;1163;p126"/>
            <p:cNvSpPr/>
            <p:nvPr/>
          </p:nvSpPr>
          <p:spPr>
            <a:xfrm>
              <a:off x="842983" y="2426836"/>
              <a:ext cx="2541300" cy="550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4" name="Google Shape;1164;p126"/>
            <p:cNvSpPr txBox="1"/>
            <p:nvPr/>
          </p:nvSpPr>
          <p:spPr>
            <a:xfrm>
              <a:off x="1001147" y="2490738"/>
              <a:ext cx="22128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You may use phone functionality during call</a:t>
              </a:r>
              <a:endParaRPr sz="1500"/>
            </a:p>
          </p:txBody>
        </p:sp>
      </p:grpSp>
      <p:sp>
        <p:nvSpPr>
          <p:cNvPr id="1165" name="Google Shape;1165;p126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Inbound Call</a:t>
            </a:r>
            <a:endParaRPr sz="2700" b="1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166" name="Google Shape;1166;p126"/>
          <p:cNvGrpSpPr/>
          <p:nvPr/>
        </p:nvGrpSpPr>
        <p:grpSpPr>
          <a:xfrm>
            <a:off x="4698512" y="1365671"/>
            <a:ext cx="2211605" cy="4093415"/>
            <a:chOff x="6181683" y="1255747"/>
            <a:chExt cx="1859273" cy="3438400"/>
          </a:xfrm>
        </p:grpSpPr>
        <p:pic>
          <p:nvPicPr>
            <p:cNvPr id="1167" name="Google Shape;1167;p126" descr="Graphical user interface, application, website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81683" y="1255747"/>
              <a:ext cx="1859273" cy="3438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168" name="Google Shape;1168;p126"/>
            <p:cNvSpPr/>
            <p:nvPr/>
          </p:nvSpPr>
          <p:spPr>
            <a:xfrm>
              <a:off x="7061524" y="2314385"/>
              <a:ext cx="362100" cy="150000"/>
            </a:xfrm>
            <a:prstGeom prst="rect">
              <a:avLst/>
            </a:prstGeom>
            <a:solidFill>
              <a:srgbClr val="0529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169" name="Google Shape;1169;p126" descr="Aircall logo thumbnail transparent PNG - Stick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035650" y="243881"/>
            <a:ext cx="724835" cy="75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7"/>
          <p:cNvPicPr preferRelativeResize="0"/>
          <p:nvPr/>
        </p:nvPicPr>
        <p:blipFill rotWithShape="1">
          <a:blip r:embed="rId1"/>
          <a:srcRect t="21991" b="21991"/>
          <a:stretch>
            <a:fillRect/>
          </a:stretch>
        </p:blipFill>
        <p:spPr>
          <a:xfrm>
            <a:off x="0" y="0"/>
            <a:ext cx="12192000" cy="454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8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89262"/>
            <a:ext cx="3638772" cy="75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7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64967" y="5919120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83" name="Google Shape;483;p8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3886" y="4712275"/>
            <a:ext cx="3638772" cy="75913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87"/>
          <p:cNvSpPr txBox="1"/>
          <p:nvPr/>
        </p:nvSpPr>
        <p:spPr>
          <a:xfrm>
            <a:off x="-308450" y="5482700"/>
            <a:ext cx="331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All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22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7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Aircall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75" name="Google Shape;1175;p12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6" name="Google Shape;1176;p127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77" name="Google Shape;1177;p127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Agents </a:t>
            </a: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Don'ts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78" name="Google Shape;1178;p127" descr="Aircall logo thumbnail transparent PNG - Stick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35650" y="243881"/>
            <a:ext cx="724835" cy="75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27"/>
          <p:cNvPicPr preferRelativeResize="0"/>
          <p:nvPr/>
        </p:nvPicPr>
        <p:blipFill rotWithShape="1">
          <a:blip r:embed="rId3"/>
          <a:srcRect r="3707"/>
          <a:stretch>
            <a:fillRect/>
          </a:stretch>
        </p:blipFill>
        <p:spPr>
          <a:xfrm>
            <a:off x="4331174" y="1180675"/>
            <a:ext cx="2390103" cy="41497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80" name="Google Shape;1180;p1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23300" y="1192000"/>
            <a:ext cx="2456002" cy="4155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81" name="Google Shape;1181;p127"/>
          <p:cNvPicPr preferRelativeResize="0"/>
          <p:nvPr/>
        </p:nvPicPr>
        <p:blipFill rotWithShape="1">
          <a:blip r:embed="rId5"/>
          <a:srcRect r="4452"/>
          <a:stretch>
            <a:fillRect/>
          </a:stretch>
        </p:blipFill>
        <p:spPr>
          <a:xfrm>
            <a:off x="1038975" y="1192000"/>
            <a:ext cx="2390175" cy="41553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82" name="Google Shape;1182;p127"/>
          <p:cNvSpPr/>
          <p:nvPr/>
        </p:nvSpPr>
        <p:spPr>
          <a:xfrm>
            <a:off x="1038976" y="3022892"/>
            <a:ext cx="2390100" cy="8877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3" name="Google Shape;1183;p127"/>
          <p:cNvSpPr/>
          <p:nvPr/>
        </p:nvSpPr>
        <p:spPr>
          <a:xfrm>
            <a:off x="4331175" y="3324700"/>
            <a:ext cx="2390100" cy="11253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184" name="Google Shape;1184;p127"/>
          <p:cNvGrpSpPr/>
          <p:nvPr/>
        </p:nvGrpSpPr>
        <p:grpSpPr>
          <a:xfrm>
            <a:off x="1038992" y="5636187"/>
            <a:ext cx="2390101" cy="1008900"/>
            <a:chOff x="1038992" y="5636187"/>
            <a:chExt cx="2390101" cy="1008900"/>
          </a:xfrm>
        </p:grpSpPr>
        <p:sp>
          <p:nvSpPr>
            <p:cNvPr id="1185" name="Google Shape;1185;p127"/>
            <p:cNvSpPr/>
            <p:nvPr/>
          </p:nvSpPr>
          <p:spPr>
            <a:xfrm>
              <a:off x="1055193" y="5640553"/>
              <a:ext cx="2373900" cy="88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86" name="Google Shape;1186;p127"/>
            <p:cNvSpPr/>
            <p:nvPr/>
          </p:nvSpPr>
          <p:spPr>
            <a:xfrm>
              <a:off x="1038992" y="5636187"/>
              <a:ext cx="2390100" cy="10089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 </a:t>
              </a:r>
              <a:r>
                <a:rPr lang="en-US" sz="1100" b="1" i="0" u="none" strike="noStrike" cap="none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NOT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change working hours.</a:t>
              </a:r>
              <a:endParaRPr sz="11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 should always stay 9am - 6pm, </a:t>
              </a: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(U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nless told otherwise)</a:t>
              </a:r>
              <a:endParaRPr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87" name="Google Shape;1187;p127"/>
          <p:cNvGrpSpPr/>
          <p:nvPr/>
        </p:nvGrpSpPr>
        <p:grpSpPr>
          <a:xfrm>
            <a:off x="4331100" y="5636215"/>
            <a:ext cx="2390174" cy="892166"/>
            <a:chOff x="4159775" y="5569638"/>
            <a:chExt cx="2390174" cy="892166"/>
          </a:xfrm>
        </p:grpSpPr>
        <p:sp>
          <p:nvSpPr>
            <p:cNvPr id="1188" name="Google Shape;1188;p127"/>
            <p:cNvSpPr/>
            <p:nvPr/>
          </p:nvSpPr>
          <p:spPr>
            <a:xfrm>
              <a:off x="4159849" y="5578004"/>
              <a:ext cx="2390100" cy="88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89" name="Google Shape;1189;p127"/>
            <p:cNvSpPr/>
            <p:nvPr/>
          </p:nvSpPr>
          <p:spPr>
            <a:xfrm>
              <a:off x="4159775" y="5569638"/>
              <a:ext cx="2390100" cy="8139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 </a:t>
              </a:r>
              <a:r>
                <a:rPr lang="en-US" sz="1100" b="1" i="0" u="none" strike="noStrike" cap="none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NOT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change Wrap-up time, It should always stay </a:t>
              </a: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 min </a:t>
              </a:r>
              <a:endPara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(Unless told otherwise)</a:t>
              </a:r>
              <a:endParaRPr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90" name="Google Shape;1190;p127"/>
          <p:cNvGrpSpPr/>
          <p:nvPr/>
        </p:nvGrpSpPr>
        <p:grpSpPr>
          <a:xfrm>
            <a:off x="7445467" y="5577816"/>
            <a:ext cx="2812480" cy="1125226"/>
            <a:chOff x="7623300" y="5515460"/>
            <a:chExt cx="2456100" cy="1008900"/>
          </a:xfrm>
        </p:grpSpPr>
        <p:sp>
          <p:nvSpPr>
            <p:cNvPr id="1191" name="Google Shape;1191;p127"/>
            <p:cNvSpPr/>
            <p:nvPr/>
          </p:nvSpPr>
          <p:spPr>
            <a:xfrm>
              <a:off x="7623300" y="5578004"/>
              <a:ext cx="2456100" cy="88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4CC2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92" name="Google Shape;1192;p127"/>
            <p:cNvSpPr/>
            <p:nvPr/>
          </p:nvSpPr>
          <p:spPr>
            <a:xfrm>
              <a:off x="7729978" y="5515460"/>
              <a:ext cx="2242500" cy="10089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 </a:t>
              </a:r>
              <a:r>
                <a:rPr lang="en-US" sz="1100" b="1" i="0" u="none" strike="noStrike" cap="none">
                  <a:solidFill>
                    <a:srgbClr val="FF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NOT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change status to “</a:t>
              </a:r>
              <a:r>
                <a:rPr lang="en-US" sz="1100" b="1" i="0" u="none" strike="noStrike" cap="none">
                  <a:solidFill>
                    <a:srgbClr val="99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Unavailable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” unless going for break, meal or TL consultation. </a:t>
              </a:r>
              <a:r>
                <a:rPr 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Request 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permission from TL before doing so</a:t>
              </a:r>
              <a:endParaRPr sz="1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193" name="Google Shape;1193;p127"/>
          <p:cNvSpPr/>
          <p:nvPr/>
        </p:nvSpPr>
        <p:spPr>
          <a:xfrm>
            <a:off x="7656250" y="3324700"/>
            <a:ext cx="2390100" cy="368400"/>
          </a:xfrm>
          <a:prstGeom prst="roundRect">
            <a:avLst>
              <a:gd name="adj" fmla="val 3778"/>
            </a:avLst>
          </a:prstGeom>
          <a:noFill/>
          <a:ln w="25400" cap="flat" cmpd="sng">
            <a:solidFill>
              <a:srgbClr val="4CC2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128" descr="A glass of beer next to a computer and a glass of beer&#10;&#10;Description automatically generated with low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28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3649" y="4725826"/>
            <a:ext cx="3043675" cy="14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29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Metabase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06" name="Google Shape;1206;p12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7" name="Google Shape;1207;p129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08" name="Google Shape;1208;p129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Metabase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09" name="Google Shape;1209;p1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895575" y="218875"/>
            <a:ext cx="731716" cy="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57050" y="1156225"/>
            <a:ext cx="6038526" cy="3078457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211" name="Google Shape;1211;p129"/>
          <p:cNvCxnSpPr>
            <a:stCxn id="1212" idx="3"/>
            <a:endCxn id="1210" idx="1"/>
          </p:cNvCxnSpPr>
          <p:nvPr/>
        </p:nvCxnSpPr>
        <p:spPr>
          <a:xfrm>
            <a:off x="4255250" y="2695454"/>
            <a:ext cx="601800" cy="0"/>
          </a:xfrm>
          <a:prstGeom prst="straightConnector1">
            <a:avLst/>
          </a:prstGeom>
          <a:noFill/>
          <a:ln w="38100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13" name="Google Shape;1213;p129"/>
          <p:cNvGrpSpPr/>
          <p:nvPr/>
        </p:nvGrpSpPr>
        <p:grpSpPr>
          <a:xfrm>
            <a:off x="430648" y="4331173"/>
            <a:ext cx="4959205" cy="2194923"/>
            <a:chOff x="3020806" y="4184965"/>
            <a:chExt cx="5019946" cy="2345003"/>
          </a:xfrm>
        </p:grpSpPr>
        <p:sp>
          <p:nvSpPr>
            <p:cNvPr id="1214" name="Google Shape;1214;p129"/>
            <p:cNvSpPr/>
            <p:nvPr/>
          </p:nvSpPr>
          <p:spPr>
            <a:xfrm>
              <a:off x="3020806" y="4184965"/>
              <a:ext cx="2834244" cy="2166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19" y="4417"/>
                  </a:moveTo>
                  <a:lnTo>
                    <a:pt x="5050" y="4417"/>
                  </a:lnTo>
                  <a:lnTo>
                    <a:pt x="5050" y="1234"/>
                  </a:lnTo>
                  <a:cubicBezTo>
                    <a:pt x="5050" y="548"/>
                    <a:pt x="4608" y="0"/>
                    <a:pt x="4055" y="0"/>
                  </a:cubicBezTo>
                  <a:lnTo>
                    <a:pt x="995" y="0"/>
                  </a:lnTo>
                  <a:cubicBezTo>
                    <a:pt x="442" y="0"/>
                    <a:pt x="0" y="548"/>
                    <a:pt x="0" y="1234"/>
                  </a:cubicBezTo>
                  <a:lnTo>
                    <a:pt x="0" y="5027"/>
                  </a:lnTo>
                  <a:cubicBezTo>
                    <a:pt x="0" y="5712"/>
                    <a:pt x="442" y="6261"/>
                    <a:pt x="995" y="6261"/>
                  </a:cubicBezTo>
                  <a:lnTo>
                    <a:pt x="1843" y="6261"/>
                  </a:lnTo>
                  <a:lnTo>
                    <a:pt x="1843" y="20320"/>
                  </a:lnTo>
                  <a:cubicBezTo>
                    <a:pt x="1843" y="21036"/>
                    <a:pt x="2310" y="21600"/>
                    <a:pt x="2875" y="21600"/>
                  </a:cubicBezTo>
                  <a:lnTo>
                    <a:pt x="21600" y="21600"/>
                  </a:lnTo>
                  <a:lnTo>
                    <a:pt x="21600" y="9338"/>
                  </a:lnTo>
                  <a:cubicBezTo>
                    <a:pt x="21600" y="6626"/>
                    <a:pt x="19818" y="4417"/>
                    <a:pt x="17619" y="4417"/>
                  </a:cubicBezTo>
                  <a:close/>
                  <a:moveTo>
                    <a:pt x="4595" y="4463"/>
                  </a:moveTo>
                  <a:cubicBezTo>
                    <a:pt x="4595" y="5149"/>
                    <a:pt x="4153" y="5697"/>
                    <a:pt x="3600" y="5697"/>
                  </a:cubicBezTo>
                  <a:lnTo>
                    <a:pt x="1450" y="5697"/>
                  </a:lnTo>
                  <a:cubicBezTo>
                    <a:pt x="897" y="5697"/>
                    <a:pt x="455" y="5149"/>
                    <a:pt x="455" y="4463"/>
                  </a:cubicBezTo>
                  <a:lnTo>
                    <a:pt x="455" y="1797"/>
                  </a:lnTo>
                  <a:cubicBezTo>
                    <a:pt x="455" y="1112"/>
                    <a:pt x="897" y="564"/>
                    <a:pt x="1450" y="564"/>
                  </a:cubicBezTo>
                  <a:lnTo>
                    <a:pt x="3600" y="564"/>
                  </a:lnTo>
                  <a:cubicBezTo>
                    <a:pt x="4153" y="564"/>
                    <a:pt x="4595" y="1112"/>
                    <a:pt x="4595" y="1797"/>
                  </a:cubicBezTo>
                  <a:lnTo>
                    <a:pt x="4595" y="4463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 panose="020B0604020202020204"/>
                <a:buNone/>
              </a:pPr>
              <a:endParaRPr sz="22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15" name="Google Shape;1215;p129"/>
            <p:cNvSpPr/>
            <p:nvPr/>
          </p:nvSpPr>
          <p:spPr>
            <a:xfrm>
              <a:off x="3501752" y="5089668"/>
              <a:ext cx="4539000" cy="14403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6" name="Google Shape;1216;p129"/>
          <p:cNvSpPr/>
          <p:nvPr/>
        </p:nvSpPr>
        <p:spPr>
          <a:xfrm>
            <a:off x="542400" y="4462225"/>
            <a:ext cx="369000" cy="315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17" name="Google Shape;1217;p129" descr="Bullseye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11050" y="4415332"/>
            <a:ext cx="431700" cy="409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29"/>
          <p:cNvSpPr txBox="1"/>
          <p:nvPr/>
        </p:nvSpPr>
        <p:spPr>
          <a:xfrm>
            <a:off x="1113229" y="4777531"/>
            <a:ext cx="19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Functions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9" name="Google Shape;1219;p129"/>
          <p:cNvSpPr txBox="1"/>
          <p:nvPr/>
        </p:nvSpPr>
        <p:spPr>
          <a:xfrm>
            <a:off x="1052851" y="5460175"/>
            <a:ext cx="48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1. To review merchant’s business health sentiment. 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2. To view transactions for Qr Order and Pay and Beep Delivery.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3. Helps to identify potential in merchants business.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20" name="Google Shape;1220;p12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30650" y="1498775"/>
            <a:ext cx="3850962" cy="2544987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30"/>
          <p:cNvSpPr txBox="1"/>
          <p:nvPr/>
        </p:nvSpPr>
        <p:spPr>
          <a:xfrm>
            <a:off x="1946287" y="9068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Signika"/>
                <a:ea typeface="Signika"/>
                <a:cs typeface="Signika"/>
                <a:sym typeface="Signika"/>
              </a:rPr>
              <a:t>Metabase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26" name="Google Shape;1226;p130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7" name="Google Shape;1227;p130"/>
          <p:cNvSpPr txBox="1"/>
          <p:nvPr>
            <p:ph type="sldNum" idx="12"/>
          </p:nvPr>
        </p:nvSpPr>
        <p:spPr>
          <a:xfrm>
            <a:off x="11760485" y="6529979"/>
            <a:ext cx="431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28" name="Google Shape;1228;p130"/>
          <p:cNvSpPr txBox="1"/>
          <p:nvPr/>
        </p:nvSpPr>
        <p:spPr>
          <a:xfrm>
            <a:off x="-512188" y="691324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Metabase - Video</a:t>
            </a:r>
            <a:endParaRPr sz="27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29" name="Google Shape;1229;p1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895575" y="218875"/>
            <a:ext cx="731716" cy="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30" title="MetaBase.mp4">
            <a:hlinkClick r:id="rId3"/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0375" y="1187575"/>
            <a:ext cx="9627300" cy="4894326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31"/>
          <p:cNvSpPr txBox="1"/>
          <p:nvPr/>
        </p:nvSpPr>
        <p:spPr>
          <a:xfrm>
            <a:off x="719404" y="4677139"/>
            <a:ext cx="6872887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36" name="Google Shape;1236;p131"/>
          <p:cNvPicPr preferRelativeResize="0"/>
          <p:nvPr/>
        </p:nvPicPr>
        <p:blipFill rotWithShape="1">
          <a:blip r:embed="rId1"/>
          <a:srcRect l="11039" t="2837" r="9074" b="8652"/>
          <a:stretch>
            <a:fillRect/>
          </a:stretch>
        </p:blipFill>
        <p:spPr>
          <a:xfrm>
            <a:off x="-1" y="-597"/>
            <a:ext cx="6589059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31" descr="Process Mining | Logistics"/>
          <p:cNvPicPr preferRelativeResize="0"/>
          <p:nvPr/>
        </p:nvPicPr>
        <p:blipFill rotWithShape="1">
          <a:blip r:embed="rId2"/>
          <a:srcRect l="4401" t="12290" r="4529" b="14099"/>
          <a:stretch>
            <a:fillRect/>
          </a:stretch>
        </p:blipFill>
        <p:spPr>
          <a:xfrm>
            <a:off x="6589059" y="-597"/>
            <a:ext cx="5459602" cy="478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31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78476" y="6159981"/>
            <a:ext cx="670185" cy="6136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9" name="Google Shape;1239;p131"/>
          <p:cNvSpPr txBox="1"/>
          <p:nvPr/>
        </p:nvSpPr>
        <p:spPr>
          <a:xfrm>
            <a:off x="719400" y="5716750"/>
            <a:ext cx="452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Supply / Care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32" descr="logo"/>
          <p:cNvPicPr preferRelativeResize="0"/>
          <p:nvPr/>
        </p:nvPicPr>
        <p:blipFill rotWithShape="1">
          <a:blip r:embed="rId1"/>
          <a:srcRect l="4149" t="3112" r="4140" b="7694"/>
          <a:stretch>
            <a:fillRect/>
          </a:stretch>
        </p:blipFill>
        <p:spPr>
          <a:xfrm>
            <a:off x="10697746" y="78218"/>
            <a:ext cx="930179" cy="9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32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6" name="Google Shape;1246;p132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Overview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47" name="Google Shape;1247;p132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248" name="Google Shape;1248;p132"/>
          <p:cNvGrpSpPr/>
          <p:nvPr/>
        </p:nvGrpSpPr>
        <p:grpSpPr>
          <a:xfrm>
            <a:off x="1099919" y="1505843"/>
            <a:ext cx="2224522" cy="2504594"/>
            <a:chOff x="693494" y="1580744"/>
            <a:chExt cx="2731765" cy="3091073"/>
          </a:xfrm>
        </p:grpSpPr>
        <p:sp>
          <p:nvSpPr>
            <p:cNvPr id="1249" name="Google Shape;1249;p132"/>
            <p:cNvSpPr/>
            <p:nvPr/>
          </p:nvSpPr>
          <p:spPr>
            <a:xfrm>
              <a:off x="693494" y="2264004"/>
              <a:ext cx="2731765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0" name="Google Shape;1250;p132"/>
            <p:cNvSpPr/>
            <p:nvPr/>
          </p:nvSpPr>
          <p:spPr>
            <a:xfrm>
              <a:off x="693495" y="1580744"/>
              <a:ext cx="2731763" cy="2407813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251" name="Google Shape;1251;p132" descr="Vendor 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615291" y="2422642"/>
              <a:ext cx="904040" cy="904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2" name="Google Shape;1252;p132"/>
            <p:cNvSpPr txBox="1"/>
            <p:nvPr/>
          </p:nvSpPr>
          <p:spPr>
            <a:xfrm>
              <a:off x="1301103" y="3278184"/>
              <a:ext cx="1516545" cy="417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Introduction</a:t>
              </a:r>
              <a:endParaRPr lang="en-US" sz="16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253" name="Google Shape;1253;p132"/>
          <p:cNvGrpSpPr/>
          <p:nvPr/>
        </p:nvGrpSpPr>
        <p:grpSpPr>
          <a:xfrm>
            <a:off x="3769449" y="2758140"/>
            <a:ext cx="2224522" cy="2504594"/>
            <a:chOff x="3089959" y="3326682"/>
            <a:chExt cx="2224522" cy="2504594"/>
          </a:xfrm>
        </p:grpSpPr>
        <p:grpSp>
          <p:nvGrpSpPr>
            <p:cNvPr id="1254" name="Google Shape;1254;p132"/>
            <p:cNvGrpSpPr/>
            <p:nvPr/>
          </p:nvGrpSpPr>
          <p:grpSpPr>
            <a:xfrm>
              <a:off x="3089959" y="3326682"/>
              <a:ext cx="2224522" cy="2504594"/>
              <a:chOff x="693494" y="1580744"/>
              <a:chExt cx="2731765" cy="3091073"/>
            </a:xfrm>
          </p:grpSpPr>
          <p:sp>
            <p:nvSpPr>
              <p:cNvPr id="1255" name="Google Shape;1255;p132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800E7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6" name="Google Shape;1256;p132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7" name="Google Shape;1257;p132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Oracle Netsuite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258" name="Google Shape;1258;p132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803873" y="4065980"/>
              <a:ext cx="796694" cy="7464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9" name="Google Shape;1259;p132"/>
          <p:cNvGrpSpPr/>
          <p:nvPr/>
        </p:nvGrpSpPr>
        <p:grpSpPr>
          <a:xfrm>
            <a:off x="9108509" y="2758140"/>
            <a:ext cx="2224522" cy="2504594"/>
            <a:chOff x="9104843" y="3242589"/>
            <a:chExt cx="2224522" cy="2504594"/>
          </a:xfrm>
        </p:grpSpPr>
        <p:grpSp>
          <p:nvGrpSpPr>
            <p:cNvPr id="1260" name="Google Shape;1260;p132"/>
            <p:cNvGrpSpPr/>
            <p:nvPr/>
          </p:nvGrpSpPr>
          <p:grpSpPr>
            <a:xfrm>
              <a:off x="9104843" y="3242589"/>
              <a:ext cx="2224522" cy="2504594"/>
              <a:chOff x="693494" y="1580744"/>
              <a:chExt cx="2731765" cy="3091073"/>
            </a:xfrm>
          </p:grpSpPr>
          <p:sp>
            <p:nvSpPr>
              <p:cNvPr id="1261" name="Google Shape;1261;p132"/>
              <p:cNvSpPr/>
              <p:nvPr/>
            </p:nvSpPr>
            <p:spPr>
              <a:xfrm>
                <a:off x="693494" y="2264004"/>
                <a:ext cx="2731765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500" y="6"/>
                    </a:moveTo>
                    <a:lnTo>
                      <a:pt x="19787" y="6"/>
                    </a:lnTo>
                    <a:cubicBezTo>
                      <a:pt x="20718" y="6"/>
                      <a:pt x="21300" y="1171"/>
                      <a:pt x="20832" y="2101"/>
                    </a:cubicBezTo>
                    <a:lnTo>
                      <a:pt x="16189" y="11382"/>
                    </a:lnTo>
                    <a:lnTo>
                      <a:pt x="11545" y="20669"/>
                    </a:lnTo>
                    <a:cubicBezTo>
                      <a:pt x="11082" y="21600"/>
                      <a:pt x="9918" y="21600"/>
                      <a:pt x="9450" y="20669"/>
                    </a:cubicBezTo>
                    <a:lnTo>
                      <a:pt x="4806" y="11382"/>
                    </a:lnTo>
                    <a:lnTo>
                      <a:pt x="163" y="2095"/>
                    </a:lnTo>
                    <a:cubicBezTo>
                      <a:pt x="-300" y="1165"/>
                      <a:pt x="277" y="0"/>
                      <a:pt x="1208" y="0"/>
                    </a:cubicBezTo>
                    <a:lnTo>
                      <a:pt x="10500" y="0"/>
                    </a:lnTo>
                    <a:close/>
                  </a:path>
                </a:pathLst>
              </a:custGeom>
              <a:solidFill>
                <a:srgbClr val="C9700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2" name="Google Shape;1262;p132"/>
              <p:cNvSpPr/>
              <p:nvPr/>
            </p:nvSpPr>
            <p:spPr>
              <a:xfrm>
                <a:off x="693495" y="1580744"/>
                <a:ext cx="2731763" cy="2407813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367" extrusionOk="0">
                    <a:moveTo>
                      <a:pt x="10497" y="21367"/>
                    </a:moveTo>
                    <a:lnTo>
                      <a:pt x="1210" y="21367"/>
                    </a:lnTo>
                    <a:cubicBezTo>
                      <a:pt x="279" y="21367"/>
                      <a:pt x="-303" y="20202"/>
                      <a:pt x="165" y="19272"/>
                    </a:cubicBezTo>
                    <a:lnTo>
                      <a:pt x="4808" y="9985"/>
                    </a:lnTo>
                    <a:lnTo>
                      <a:pt x="9452" y="698"/>
                    </a:lnTo>
                    <a:cubicBezTo>
                      <a:pt x="9915" y="-233"/>
                      <a:pt x="11079" y="-233"/>
                      <a:pt x="11547" y="698"/>
                    </a:cubicBezTo>
                    <a:lnTo>
                      <a:pt x="16191" y="9985"/>
                    </a:lnTo>
                    <a:lnTo>
                      <a:pt x="20834" y="19272"/>
                    </a:lnTo>
                    <a:cubicBezTo>
                      <a:pt x="21297" y="20202"/>
                      <a:pt x="20720" y="21367"/>
                      <a:pt x="19789" y="21367"/>
                    </a:cubicBezTo>
                    <a:lnTo>
                      <a:pt x="10497" y="21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Arial" panose="020B0604020202020204"/>
                  <a:buNone/>
                </a:pPr>
                <a:endParaRPr sz="30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3" name="Google Shape;1263;p132"/>
              <p:cNvSpPr txBox="1"/>
              <p:nvPr/>
            </p:nvSpPr>
            <p:spPr>
              <a:xfrm>
                <a:off x="997300" y="3448704"/>
                <a:ext cx="2124154" cy="41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Arial" panose="020B0604020202020204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Delivery Issue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pic>
          <p:nvPicPr>
            <p:cNvPr id="1264" name="Google Shape;1264;p132" descr="Damaged shipment Images, Stock Photos &amp; Vectors | Shutterstock"/>
            <p:cNvPicPr preferRelativeResize="0"/>
            <p:nvPr/>
          </p:nvPicPr>
          <p:blipFill rotWithShape="1">
            <a:blip r:embed="rId4"/>
            <a:srcRect l="11307" t="2480" r="8822" b="13306"/>
            <a:stretch>
              <a:fillRect/>
            </a:stretch>
          </p:blipFill>
          <p:spPr>
            <a:xfrm>
              <a:off x="9872258" y="3987285"/>
              <a:ext cx="689691" cy="7224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5" name="Google Shape;1265;p132"/>
          <p:cNvGrpSpPr/>
          <p:nvPr/>
        </p:nvGrpSpPr>
        <p:grpSpPr>
          <a:xfrm>
            <a:off x="6438967" y="1582095"/>
            <a:ext cx="2224475" cy="2504681"/>
            <a:chOff x="693494" y="1580744"/>
            <a:chExt cx="2731763" cy="3091054"/>
          </a:xfrm>
        </p:grpSpPr>
        <p:sp>
          <p:nvSpPr>
            <p:cNvPr id="1266" name="Google Shape;1266;p132"/>
            <p:cNvSpPr/>
            <p:nvPr/>
          </p:nvSpPr>
          <p:spPr>
            <a:xfrm>
              <a:off x="693494" y="226400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500" y="6"/>
                  </a:moveTo>
                  <a:lnTo>
                    <a:pt x="19787" y="6"/>
                  </a:lnTo>
                  <a:cubicBezTo>
                    <a:pt x="20718" y="6"/>
                    <a:pt x="21300" y="1171"/>
                    <a:pt x="20832" y="2101"/>
                  </a:cubicBezTo>
                  <a:lnTo>
                    <a:pt x="16189" y="11382"/>
                  </a:lnTo>
                  <a:lnTo>
                    <a:pt x="11545" y="20669"/>
                  </a:lnTo>
                  <a:cubicBezTo>
                    <a:pt x="11082" y="21600"/>
                    <a:pt x="9918" y="21600"/>
                    <a:pt x="9450" y="20669"/>
                  </a:cubicBezTo>
                  <a:lnTo>
                    <a:pt x="4806" y="11382"/>
                  </a:lnTo>
                  <a:lnTo>
                    <a:pt x="163" y="2095"/>
                  </a:lnTo>
                  <a:cubicBezTo>
                    <a:pt x="-300" y="1165"/>
                    <a:pt x="277" y="0"/>
                    <a:pt x="1208" y="0"/>
                  </a:cubicBezTo>
                  <a:lnTo>
                    <a:pt x="1050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7" name="Google Shape;1267;p132"/>
            <p:cNvSpPr/>
            <p:nvPr/>
          </p:nvSpPr>
          <p:spPr>
            <a:xfrm>
              <a:off x="693495" y="1580744"/>
              <a:ext cx="2731762" cy="2407794"/>
            </a:xfrm>
            <a:custGeom>
              <a:avLst/>
              <a:gdLst/>
              <a:ahLst/>
              <a:cxnLst/>
              <a:rect l="l" t="t" r="r" b="b"/>
              <a:pathLst>
                <a:path w="20997" h="21367" extrusionOk="0">
                  <a:moveTo>
                    <a:pt x="10497" y="21367"/>
                  </a:moveTo>
                  <a:lnTo>
                    <a:pt x="1210" y="21367"/>
                  </a:lnTo>
                  <a:cubicBezTo>
                    <a:pt x="279" y="21367"/>
                    <a:pt x="-303" y="20202"/>
                    <a:pt x="165" y="19272"/>
                  </a:cubicBezTo>
                  <a:lnTo>
                    <a:pt x="4808" y="9985"/>
                  </a:lnTo>
                  <a:lnTo>
                    <a:pt x="9452" y="698"/>
                  </a:lnTo>
                  <a:cubicBezTo>
                    <a:pt x="9915" y="-233"/>
                    <a:pt x="11079" y="-233"/>
                    <a:pt x="11547" y="698"/>
                  </a:cubicBezTo>
                  <a:lnTo>
                    <a:pt x="16191" y="9985"/>
                  </a:lnTo>
                  <a:lnTo>
                    <a:pt x="20834" y="19272"/>
                  </a:lnTo>
                  <a:cubicBezTo>
                    <a:pt x="21297" y="20202"/>
                    <a:pt x="20720" y="21367"/>
                    <a:pt x="19789" y="21367"/>
                  </a:cubicBezTo>
                  <a:lnTo>
                    <a:pt x="10497" y="21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8" name="Google Shape;1268;p132"/>
            <p:cNvSpPr txBox="1"/>
            <p:nvPr/>
          </p:nvSpPr>
          <p:spPr>
            <a:xfrm>
              <a:off x="997300" y="3448704"/>
              <a:ext cx="2124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 panose="020B0604020202020204"/>
                <a:buNone/>
              </a:pPr>
              <a:r>
                <a:rPr lang="en-US" sz="16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Salesforce</a:t>
              </a:r>
              <a:endParaRPr lang="en-US" sz="16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1269" name="Google Shape;1269;p132"/>
          <p:cNvPicPr preferRelativeResize="0"/>
          <p:nvPr/>
        </p:nvPicPr>
        <p:blipFill rotWithShape="1">
          <a:blip r:embed="rId5"/>
          <a:srcRect l="23089" t="16090" r="24108" b="14791"/>
          <a:stretch>
            <a:fillRect/>
          </a:stretch>
        </p:blipFill>
        <p:spPr>
          <a:xfrm>
            <a:off x="7070488" y="2338999"/>
            <a:ext cx="961454" cy="7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33"/>
          <p:cNvSpPr/>
          <p:nvPr/>
        </p:nvSpPr>
        <p:spPr>
          <a:xfrm>
            <a:off x="6336450" y="4600725"/>
            <a:ext cx="5070600" cy="14562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5" name="Google Shape;1275;p133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276" name="Google Shape;1276;p133"/>
          <p:cNvGrpSpPr/>
          <p:nvPr/>
        </p:nvGrpSpPr>
        <p:grpSpPr>
          <a:xfrm>
            <a:off x="626824" y="2359178"/>
            <a:ext cx="7015081" cy="4094028"/>
            <a:chOff x="4727901" y="1068849"/>
            <a:chExt cx="6446499" cy="3717450"/>
          </a:xfrm>
        </p:grpSpPr>
        <p:pic>
          <p:nvPicPr>
            <p:cNvPr id="1277" name="Google Shape;1277;p133"/>
            <p:cNvPicPr preferRelativeResize="0"/>
            <p:nvPr/>
          </p:nvPicPr>
          <p:blipFill rotWithShape="1">
            <a:blip r:embed="rId2"/>
            <a:srcRect b="54987"/>
            <a:stretch>
              <a:fillRect/>
            </a:stretch>
          </p:blipFill>
          <p:spPr>
            <a:xfrm>
              <a:off x="4727901" y="1068849"/>
              <a:ext cx="6446499" cy="1671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78" name="Google Shape;1278;p13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173600" y="2875150"/>
              <a:ext cx="3437878" cy="19111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279" name="Google Shape;1279;p133"/>
          <p:cNvSpPr txBox="1"/>
          <p:nvPr/>
        </p:nvSpPr>
        <p:spPr>
          <a:xfrm>
            <a:off x="472031" y="1232513"/>
            <a:ext cx="7109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Look out for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latest announcements on updates related to: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Chain: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Hardware related updates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Business Process: 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</a:t>
            </a:r>
            <a:r>
              <a: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ork process updates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80" name="Google Shape;1280;p133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1" name="Google Shape;1281;p133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282" name="Google Shape;1282;p133" descr="Vendor 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3"/>
          <p:cNvSpPr txBox="1"/>
          <p:nvPr/>
        </p:nvSpPr>
        <p:spPr>
          <a:xfrm>
            <a:off x="6540279" y="4844383"/>
            <a:ext cx="40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Workplace</a:t>
            </a:r>
            <a:r>
              <a:rPr lang="en-US" sz="13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r>
              <a:rPr lang="en-US" sz="1300" b="1" u="sng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CPM Announcement</a:t>
            </a:r>
            <a:endParaRPr sz="1300" b="1">
              <a:solidFill>
                <a:srgbClr val="0000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84" name="Google Shape;1284;p133"/>
          <p:cNvSpPr txBox="1"/>
          <p:nvPr/>
        </p:nvSpPr>
        <p:spPr>
          <a:xfrm>
            <a:off x="6602638" y="5290775"/>
            <a:ext cx="4609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</a:t>
            </a:r>
            <a:r>
              <a:rPr lang="en-US" sz="1000" i="1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Like</a:t>
            </a:r>
            <a:r>
              <a:rPr lang="en-US" sz="1000" i="1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acknowledgement or post question related on the topic posted by the CPM Team</a:t>
            </a:r>
            <a:endParaRPr sz="1000" i="1"/>
          </a:p>
        </p:txBody>
      </p:sp>
      <p:sp>
        <p:nvSpPr>
          <p:cNvPr id="1285" name="Google Shape;1285;p133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34"/>
          <p:cNvSpPr/>
          <p:nvPr/>
        </p:nvSpPr>
        <p:spPr>
          <a:xfrm>
            <a:off x="6223025" y="228345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1" name="Google Shape;1291;p134"/>
          <p:cNvSpPr/>
          <p:nvPr/>
        </p:nvSpPr>
        <p:spPr>
          <a:xfrm>
            <a:off x="845374" y="2292400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2" name="Google Shape;1292;p134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3" name="Google Shape;1293;p134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94" name="Google Shape;1294;p134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95" name="Google Shape;1295;p1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48345" y="2865512"/>
            <a:ext cx="1317550" cy="6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34"/>
          <p:cNvPicPr preferRelativeResize="0"/>
          <p:nvPr/>
        </p:nvPicPr>
        <p:blipFill rotWithShape="1">
          <a:blip r:embed="rId2"/>
          <a:srcRect t="26958" b="28335"/>
          <a:stretch>
            <a:fillRect/>
          </a:stretch>
        </p:blipFill>
        <p:spPr>
          <a:xfrm>
            <a:off x="3566182" y="2783400"/>
            <a:ext cx="1678220" cy="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34" descr="Imag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548638" y="1808450"/>
            <a:ext cx="1434734" cy="8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28323" y="3039872"/>
            <a:ext cx="1317550" cy="375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34"/>
          <p:cNvSpPr txBox="1"/>
          <p:nvPr/>
        </p:nvSpPr>
        <p:spPr>
          <a:xfrm>
            <a:off x="1489693" y="1153753"/>
            <a:ext cx="8890500" cy="492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Vendors Used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00" name="Google Shape;1300;p13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025458" y="3015280"/>
            <a:ext cx="1317551" cy="4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34" descr="Imag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886580" y="1822413"/>
            <a:ext cx="1434733" cy="88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34" descr="Vendor 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34"/>
          <p:cNvSpPr/>
          <p:nvPr/>
        </p:nvSpPr>
        <p:spPr>
          <a:xfrm>
            <a:off x="3473775" y="4670738"/>
            <a:ext cx="4922400" cy="1750200"/>
          </a:xfrm>
          <a:prstGeom prst="roundRect">
            <a:avLst>
              <a:gd name="adj" fmla="val 5035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04" name="Google Shape;1304;p13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6888" y="5297350"/>
            <a:ext cx="1040475" cy="103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34" descr="Image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276200" y="4230788"/>
            <a:ext cx="1317563" cy="8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34"/>
          <p:cNvPicPr preferRelativeResize="0"/>
          <p:nvPr/>
        </p:nvPicPr>
        <p:blipFill rotWithShape="1">
          <a:blip r:embed="rId10"/>
          <a:srcRect t="14059" b="12178"/>
          <a:stretch>
            <a:fillRect/>
          </a:stretch>
        </p:blipFill>
        <p:spPr>
          <a:xfrm>
            <a:off x="4279625" y="5328325"/>
            <a:ext cx="1404200" cy="10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34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602550" y="2568950"/>
            <a:ext cx="1317549" cy="13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35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13" name="Google Shape;1313;p1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33881" y="1600775"/>
            <a:ext cx="8202210" cy="36564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14" name="Google Shape;1314;p135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Oracle Netsuite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15" name="Google Shape;1315;p135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6" name="Google Shape;1316;p135"/>
          <p:cNvSpPr txBox="1"/>
          <p:nvPr/>
        </p:nvSpPr>
        <p:spPr>
          <a:xfrm>
            <a:off x="1833881" y="5520731"/>
            <a:ext cx="8202210" cy="4924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Dashboard</a:t>
            </a:r>
            <a:endParaRPr sz="1050" b="1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17" name="Google Shape;1317;p1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6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23" name="Google Shape;1323;p136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Quotation &amp; Order Creation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24" name="Google Shape;1324;p136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 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25" name="Google Shape;1325;p136"/>
          <p:cNvCxnSpPr>
            <a:stCxn id="1326" idx="2"/>
            <a:endCxn id="1327" idx="0"/>
          </p:cNvCxnSpPr>
          <p:nvPr/>
        </p:nvCxnSpPr>
        <p:spPr>
          <a:xfrm>
            <a:off x="5354103" y="2611115"/>
            <a:ext cx="0" cy="38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26" name="Google Shape;1326;p136"/>
          <p:cNvSpPr/>
          <p:nvPr/>
        </p:nvSpPr>
        <p:spPr>
          <a:xfrm>
            <a:off x="4780780" y="1990997"/>
            <a:ext cx="1146645" cy="6201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Attach Payment Slip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27" name="Google Shape;1327;p136"/>
          <p:cNvSpPr/>
          <p:nvPr/>
        </p:nvSpPr>
        <p:spPr>
          <a:xfrm>
            <a:off x="4780780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Approve and activate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28" name="Google Shape;1328;p136"/>
          <p:cNvSpPr/>
          <p:nvPr/>
        </p:nvSpPr>
        <p:spPr>
          <a:xfrm>
            <a:off x="6223785" y="2995859"/>
            <a:ext cx="1146645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Sync into Netsuite Sales Order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29" name="Google Shape;1329;p136"/>
          <p:cNvSpPr/>
          <p:nvPr/>
        </p:nvSpPr>
        <p:spPr>
          <a:xfrm>
            <a:off x="6104675" y="4815100"/>
            <a:ext cx="13848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Process SO &amp; </a:t>
            </a: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Arrange Hardware Delivery. 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30" name="Google Shape;1330;p136"/>
          <p:cNvSpPr/>
          <p:nvPr/>
        </p:nvSpPr>
        <p:spPr>
          <a:xfrm>
            <a:off x="7768950" y="4815075"/>
            <a:ext cx="1863900" cy="97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997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delivery details (tracking link or number) will be synced into SF through integration on daily basis </a:t>
            </a:r>
            <a:b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(Salesforce x Vendor Gsheet Integration)</a:t>
            </a:r>
            <a:endParaRPr sz="800" b="0" i="0" u="non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31" name="Google Shape;1331;p136"/>
          <p:cNvSpPr/>
          <p:nvPr/>
        </p:nvSpPr>
        <p:spPr>
          <a:xfrm>
            <a:off x="3354298" y="1996907"/>
            <a:ext cx="1146645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Order</a:t>
            </a:r>
            <a:endParaRPr sz="16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332" name="Google Shape;1332;p136"/>
          <p:cNvCxnSpPr>
            <a:stCxn id="1331" idx="3"/>
            <a:endCxn id="1326" idx="1"/>
          </p:cNvCxnSpPr>
          <p:nvPr/>
        </p:nvCxnSpPr>
        <p:spPr>
          <a:xfrm>
            <a:off x="4500943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33" name="Google Shape;1333;p136"/>
          <p:cNvSpPr/>
          <p:nvPr/>
        </p:nvSpPr>
        <p:spPr>
          <a:xfrm>
            <a:off x="6135110" y="3828263"/>
            <a:ext cx="1323993" cy="6266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Update Netsuite 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Memo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as Software / Hardware / Software + Hardware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34" name="Google Shape;1334;p136"/>
          <p:cNvSpPr/>
          <p:nvPr/>
        </p:nvSpPr>
        <p:spPr>
          <a:xfrm>
            <a:off x="598876" y="1996907"/>
            <a:ext cx="1146698" cy="608298"/>
          </a:xfrm>
          <a:prstGeom prst="flowChartPredefinedProcess">
            <a:avLst/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Quote</a:t>
            </a:r>
            <a:endParaRPr sz="1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335" name="Google Shape;1335;p136"/>
          <p:cNvCxnSpPr>
            <a:stCxn id="1336" idx="3"/>
            <a:endCxn id="1331" idx="1"/>
          </p:cNvCxnSpPr>
          <p:nvPr/>
        </p:nvCxnSpPr>
        <p:spPr>
          <a:xfrm>
            <a:off x="3074461" y="2301056"/>
            <a:ext cx="27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36" name="Google Shape;1336;p136"/>
          <p:cNvSpPr/>
          <p:nvPr/>
        </p:nvSpPr>
        <p:spPr>
          <a:xfrm>
            <a:off x="1927763" y="1996907"/>
            <a:ext cx="1146698" cy="60829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9022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 Quote &amp; follow up payment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337" name="Google Shape;1337;p136"/>
          <p:cNvCxnSpPr>
            <a:stCxn id="1334" idx="3"/>
            <a:endCxn id="1336" idx="1"/>
          </p:cNvCxnSpPr>
          <p:nvPr/>
        </p:nvCxnSpPr>
        <p:spPr>
          <a:xfrm>
            <a:off x="1745574" y="2301056"/>
            <a:ext cx="18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38" name="Google Shape;1338;p136"/>
          <p:cNvSpPr/>
          <p:nvPr/>
        </p:nvSpPr>
        <p:spPr>
          <a:xfrm>
            <a:off x="9170912" y="3828264"/>
            <a:ext cx="13602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Close SO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39" name="Google Shape;1339;p136"/>
          <p:cNvSpPr/>
          <p:nvPr/>
        </p:nvSpPr>
        <p:spPr>
          <a:xfrm>
            <a:off x="10774521" y="3828264"/>
            <a:ext cx="1323900" cy="62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D83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07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Genera</a:t>
            </a:r>
            <a:r>
              <a:rPr lang="en-US" sz="8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 invoice and send to merchant</a:t>
            </a:r>
            <a:endParaRPr sz="8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1340" name="Google Shape;1340;p136"/>
          <p:cNvCxnSpPr>
            <a:stCxn id="1327" idx="3"/>
            <a:endCxn id="1328" idx="1"/>
          </p:cNvCxnSpPr>
          <p:nvPr/>
        </p:nvCxnSpPr>
        <p:spPr>
          <a:xfrm>
            <a:off x="5927425" y="3309189"/>
            <a:ext cx="296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1" name="Google Shape;1341;p136"/>
          <p:cNvCxnSpPr>
            <a:stCxn id="1328" idx="2"/>
            <a:endCxn id="1333" idx="0"/>
          </p:cNvCxnSpPr>
          <p:nvPr/>
        </p:nvCxnSpPr>
        <p:spPr>
          <a:xfrm>
            <a:off x="6797108" y="3622520"/>
            <a:ext cx="0" cy="20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2" name="Google Shape;1342;p136"/>
          <p:cNvCxnSpPr>
            <a:stCxn id="1333" idx="2"/>
            <a:endCxn id="1329" idx="0"/>
          </p:cNvCxnSpPr>
          <p:nvPr/>
        </p:nvCxnSpPr>
        <p:spPr>
          <a:xfrm>
            <a:off x="6797107" y="4454924"/>
            <a:ext cx="0" cy="36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3" name="Google Shape;1343;p136"/>
          <p:cNvCxnSpPr>
            <a:stCxn id="1329" idx="3"/>
          </p:cNvCxnSpPr>
          <p:nvPr/>
        </p:nvCxnSpPr>
        <p:spPr>
          <a:xfrm rot="10800000" flipH="1">
            <a:off x="7489475" y="5297800"/>
            <a:ext cx="2652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4" name="Google Shape;1344;p136"/>
          <p:cNvCxnSpPr>
            <a:stCxn id="1338" idx="3"/>
            <a:endCxn id="1339" idx="1"/>
          </p:cNvCxnSpPr>
          <p:nvPr/>
        </p:nvCxnSpPr>
        <p:spPr>
          <a:xfrm>
            <a:off x="10531112" y="4141614"/>
            <a:ext cx="24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5" name="Google Shape;1345;p136"/>
          <p:cNvCxnSpPr>
            <a:stCxn id="1330" idx="3"/>
            <a:endCxn id="1338" idx="2"/>
          </p:cNvCxnSpPr>
          <p:nvPr/>
        </p:nvCxnSpPr>
        <p:spPr>
          <a:xfrm rot="10800000" flipH="1">
            <a:off x="9632850" y="4455075"/>
            <a:ext cx="218100" cy="847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6" name="Google Shape;1346;p136"/>
          <p:cNvCxnSpPr/>
          <p:nvPr/>
        </p:nvCxnSpPr>
        <p:spPr>
          <a:xfrm>
            <a:off x="476472" y="2793882"/>
            <a:ext cx="11548742" cy="960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47" name="Google Shape;1347;p136"/>
          <p:cNvCxnSpPr/>
          <p:nvPr/>
        </p:nvCxnSpPr>
        <p:spPr>
          <a:xfrm>
            <a:off x="476472" y="4635011"/>
            <a:ext cx="1154874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48" name="Google Shape;1348;p136"/>
          <p:cNvCxnSpPr/>
          <p:nvPr/>
        </p:nvCxnSpPr>
        <p:spPr>
          <a:xfrm flipH="1">
            <a:off x="5981147" y="1864977"/>
            <a:ext cx="34953" cy="38384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49" name="Google Shape;1349;p136"/>
          <p:cNvSpPr/>
          <p:nvPr/>
        </p:nvSpPr>
        <p:spPr>
          <a:xfrm>
            <a:off x="552440" y="1520645"/>
            <a:ext cx="5374985" cy="35747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0" name="Google Shape;1350;p136"/>
          <p:cNvSpPr/>
          <p:nvPr/>
        </p:nvSpPr>
        <p:spPr>
          <a:xfrm>
            <a:off x="6135110" y="1520645"/>
            <a:ext cx="5885428" cy="357475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Netsuite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1" name="Google Shape;1351;p136"/>
          <p:cNvSpPr/>
          <p:nvPr/>
        </p:nvSpPr>
        <p:spPr>
          <a:xfrm rot="-5400000">
            <a:off x="-155541" y="2152460"/>
            <a:ext cx="906156" cy="357475"/>
          </a:xfrm>
          <a:prstGeom prst="roundRect">
            <a:avLst>
              <a:gd name="adj" fmla="val 16667"/>
            </a:avLst>
          </a:prstGeom>
          <a:solidFill>
            <a:srgbClr val="902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 / Success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2" name="Google Shape;1352;p136"/>
          <p:cNvSpPr/>
          <p:nvPr/>
        </p:nvSpPr>
        <p:spPr>
          <a:xfrm rot="-5400000">
            <a:off x="-608620" y="3540513"/>
            <a:ext cx="1812315" cy="357475"/>
          </a:xfrm>
          <a:prstGeom prst="roundRect">
            <a:avLst>
              <a:gd name="adj" fmla="val 16667"/>
            </a:avLst>
          </a:prstGeom>
          <a:solidFill>
            <a:srgbClr val="D8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Finance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53" name="Google Shape;1353;p136"/>
          <p:cNvSpPr/>
          <p:nvPr/>
        </p:nvSpPr>
        <p:spPr>
          <a:xfrm rot="-5400000">
            <a:off x="-227457" y="4999718"/>
            <a:ext cx="1049989" cy="357475"/>
          </a:xfrm>
          <a:prstGeom prst="roundRect">
            <a:avLst>
              <a:gd name="adj" fmla="val 16667"/>
            </a:avLst>
          </a:prstGeom>
          <a:solidFill>
            <a:srgbClr val="FF9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Supply Chain</a:t>
            </a:r>
            <a:endParaRPr sz="105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54" name="Google Shape;1354;p1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96373" y="344620"/>
            <a:ext cx="796694" cy="746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36"/>
          <p:cNvSpPr txBox="1"/>
          <p:nvPr/>
        </p:nvSpPr>
        <p:spPr>
          <a:xfrm>
            <a:off x="0" y="6519850"/>
            <a:ext cx="1323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 = Sales Order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9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3" name="Google Shape;533;p99"/>
          <p:cNvSpPr txBox="1"/>
          <p:nvPr/>
        </p:nvSpPr>
        <p:spPr>
          <a:xfrm>
            <a:off x="1400769" y="5423353"/>
            <a:ext cx="341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 </a:t>
            </a:r>
            <a:r>
              <a:rPr lang="en-US" sz="1400" b="0" i="0" u="sng" strike="noStrike" cap="none">
                <a:solidFill>
                  <a:srgbClr val="0000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https://www.storehub.com/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4" name="Google Shape;534;p99"/>
          <p:cNvSpPr txBox="1"/>
          <p:nvPr/>
        </p:nvSpPr>
        <p:spPr>
          <a:xfrm>
            <a:off x="7798127" y="5423417"/>
            <a:ext cx="29661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at </a:t>
            </a:r>
            <a:r>
              <a:rPr lang="en-US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Lark Wiki</a:t>
            </a:r>
            <a:endParaRPr sz="1400" b="0" i="0" u="none" strike="noStrike" cap="none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35" name="Google Shape;535;p9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99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7" name="Google Shape;537;p99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538" name="Google Shape;538;p99"/>
          <p:cNvGrpSpPr/>
          <p:nvPr/>
        </p:nvGrpSpPr>
        <p:grpSpPr>
          <a:xfrm>
            <a:off x="881204" y="2070952"/>
            <a:ext cx="4372302" cy="2732775"/>
            <a:chOff x="1532538" y="1948694"/>
            <a:chExt cx="4372302" cy="2732775"/>
          </a:xfrm>
        </p:grpSpPr>
        <p:pic>
          <p:nvPicPr>
            <p:cNvPr id="539" name="Google Shape;539;p99" descr="Graphical user interface, website&#10;&#10;Description automatically generated"/>
            <p:cNvPicPr preferRelativeResize="0"/>
            <p:nvPr/>
          </p:nvPicPr>
          <p:blipFill rotWithShape="1">
            <a:blip r:embed="rId3"/>
            <a:srcRect l="7704" r="9853" b="6313"/>
            <a:stretch>
              <a:fillRect/>
            </a:stretch>
          </p:blipFill>
          <p:spPr>
            <a:xfrm>
              <a:off x="1532538" y="1948694"/>
              <a:ext cx="4372302" cy="2732775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40" name="Google Shape;540;p99" descr="A picture containing graphical user interface&#10;&#10;Description automatically generated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019071" y="2445068"/>
              <a:ext cx="2657244" cy="390272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cxnSp>
        <p:nvCxnSpPr>
          <p:cNvPr id="541" name="Google Shape;541;p99"/>
          <p:cNvCxnSpPr/>
          <p:nvPr/>
        </p:nvCxnSpPr>
        <p:spPr>
          <a:xfrm>
            <a:off x="6004299" y="1710399"/>
            <a:ext cx="0" cy="368873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542" name="Google Shape;542;p99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Introduction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3" name="Google Shape;543;p99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44" name="Google Shape;544;p9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99"/>
          <p:cNvGrpSpPr/>
          <p:nvPr/>
        </p:nvGrpSpPr>
        <p:grpSpPr>
          <a:xfrm>
            <a:off x="7576665" y="1249718"/>
            <a:ext cx="2936589" cy="456054"/>
            <a:chOff x="7657117" y="1254346"/>
            <a:chExt cx="2936589" cy="456054"/>
          </a:xfrm>
        </p:grpSpPr>
        <p:pic>
          <p:nvPicPr>
            <p:cNvPr id="546" name="Google Shape;546;p99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99"/>
            <p:cNvSpPr/>
            <p:nvPr/>
          </p:nvSpPr>
          <p:spPr>
            <a:xfrm>
              <a:off x="8094558" y="1297576"/>
              <a:ext cx="24991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KB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548" name="Google Shape;548;p9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246958" y="1858172"/>
            <a:ext cx="2203229" cy="341284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9" name="Google Shape;549;p99"/>
          <p:cNvSpPr/>
          <p:nvPr/>
        </p:nvSpPr>
        <p:spPr>
          <a:xfrm>
            <a:off x="9422675" y="2325800"/>
            <a:ext cx="999600" cy="1326300"/>
          </a:xfrm>
          <a:prstGeom prst="rect">
            <a:avLst/>
          </a:prstGeom>
          <a:noFill/>
          <a:ln w="9525" cap="flat" cmpd="sng">
            <a:solidFill>
              <a:srgbClr val="FF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37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1" name="Google Shape;1361;p137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2" name="Google Shape;1362;p137"/>
          <p:cNvSpPr txBox="1"/>
          <p:nvPr/>
        </p:nvSpPr>
        <p:spPr>
          <a:xfrm>
            <a:off x="-253731" y="722663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ignika"/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Tracking Number in Salesforce</a:t>
            </a:r>
            <a:endParaRPr sz="2665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363" name="Google Shape;1363;p137" descr="Vendor 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81491" y="237382"/>
            <a:ext cx="736175" cy="7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37"/>
          <p:cNvSpPr txBox="1"/>
          <p:nvPr>
            <p:ph type="sldNum" idx="12"/>
          </p:nvPr>
        </p:nvSpPr>
        <p:spPr>
          <a:xfrm>
            <a:off x="11460412" y="6333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Roboto Light"/>
              <a:buNone/>
            </a:pPr>
            <a:fld id="{00000000-1234-1234-1234-123412341234}" type="slidenum">
              <a:rPr lang="en-US" sz="93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fld>
            <a:endParaRPr sz="935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65" name="Google Shape;1365;p137"/>
          <p:cNvSpPr txBox="1"/>
          <p:nvPr/>
        </p:nvSpPr>
        <p:spPr>
          <a:xfrm>
            <a:off x="2988642" y="5105150"/>
            <a:ext cx="5820300" cy="15393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 Salesforce to search for Supply Chain information such as 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Transport Type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Tracking Number / Tracking Link 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</a:pPr>
            <a:r>
              <a:rPr lang="en-US" sz="12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Delivery Status &amp; Timestamp</a:t>
            </a:r>
            <a:endParaRPr sz="12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SalesForce order dashboard - </a:t>
            </a:r>
            <a:r>
              <a:rPr lang="en-US" sz="1200" u="sng">
                <a:solidFill>
                  <a:srgbClr val="0097A7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Here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366" name="Google Shape;1366;p1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69700" y="1179375"/>
            <a:ext cx="5820429" cy="38374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7" name="Google Shape;1367;p137"/>
          <p:cNvSpPr/>
          <p:nvPr/>
        </p:nvSpPr>
        <p:spPr>
          <a:xfrm>
            <a:off x="3944400" y="3182358"/>
            <a:ext cx="1129500" cy="2400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68" name="Google Shape;1368;p137"/>
          <p:cNvPicPr preferRelativeResize="0"/>
          <p:nvPr/>
        </p:nvPicPr>
        <p:blipFill rotWithShape="1">
          <a:blip r:embed="rId5"/>
          <a:srcRect l="1477" r="1341" b="8809"/>
          <a:stretch>
            <a:fillRect/>
          </a:stretch>
        </p:blipFill>
        <p:spPr>
          <a:xfrm>
            <a:off x="3051913" y="2919825"/>
            <a:ext cx="5655977" cy="2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37"/>
          <p:cNvSpPr/>
          <p:nvPr/>
        </p:nvSpPr>
        <p:spPr>
          <a:xfrm>
            <a:off x="3944400" y="3182350"/>
            <a:ext cx="1800000" cy="6261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70" name="Google Shape;1370;p137"/>
          <p:cNvCxnSpPr>
            <a:endCxn id="1368" idx="2"/>
          </p:cNvCxnSpPr>
          <p:nvPr/>
        </p:nvCxnSpPr>
        <p:spPr>
          <a:xfrm rot="-5400000" flipH="1">
            <a:off x="4754301" y="3891225"/>
            <a:ext cx="1208400" cy="1042800"/>
          </a:xfrm>
          <a:prstGeom prst="bentConnector3">
            <a:avLst>
              <a:gd name="adj1" fmla="val 60746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38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76" name="Google Shape;1376;p138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Hardware Delivery 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aphicFrame>
        <p:nvGraphicFramePr>
          <p:cNvPr id="1377" name="Google Shape;1377;p138"/>
          <p:cNvGraphicFramePr/>
          <p:nvPr/>
        </p:nvGraphicFramePr>
        <p:xfrm>
          <a:off x="362233" y="3984517"/>
          <a:ext cx="1074265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{7B242E18-839C-421D-BCD4-470C8AEB83FD}</a:tableStyleId>
              </a:tblPr>
              <a:tblGrid>
                <a:gridCol w="2316700"/>
                <a:gridCol w="2808650"/>
                <a:gridCol w="2808650"/>
                <a:gridCol w="2808650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State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Portal Request Date</a:t>
                      </a:r>
                      <a:endParaRPr sz="11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(by StoreHub)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Appointment Contact Day By Engineer 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working day</a:t>
                      </a:r>
                      <a:r>
                        <a:rPr lang="en-US" sz="900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r>
                        <a:rPr lang="en-US" sz="9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Target Engineer Appointment Date </a:t>
                      </a:r>
                      <a:r>
                        <a:rPr lang="en-US" sz="900" i="1">
                          <a:solidFill>
                            <a:srgbClr val="595959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(Depending on agreed Date)</a:t>
                      </a:r>
                      <a:endParaRPr sz="900" i="1">
                        <a:solidFill>
                          <a:srgbClr val="595959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326125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Selangor / KL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707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Friday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day after next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241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Kelantan /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Terengganu / Kedah (</a:t>
                      </a:r>
                      <a:r>
                        <a:rPr lang="en-US" sz="1000" i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Weekend: Friday &amp; Saturday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before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Thursday (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next day)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972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Wednesday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after</a:t>
                      </a: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12.00pm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Sunday </a:t>
                      </a:r>
                      <a:r>
                        <a:rPr lang="en-US" sz="1000" b="1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(day after next)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Monday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78" name="Google Shape;1378;p138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aphicFrame>
        <p:nvGraphicFramePr>
          <p:cNvPr id="1379" name="Google Shape;1379;p138"/>
          <p:cNvGraphicFramePr/>
          <p:nvPr/>
        </p:nvGraphicFramePr>
        <p:xfrm>
          <a:off x="362217" y="1195783"/>
          <a:ext cx="10742650" cy="3000000"/>
        </p:xfrm>
        <a:graphic>
          <a:graphicData uri="http://schemas.openxmlformats.org/drawingml/2006/table">
            <a:tbl>
              <a:tblPr>
                <a:noFill/>
                <a:tableStyleId>{9B090314-48A5-4746-947A-4C0624640FA9}</a:tableStyleId>
              </a:tblPr>
              <a:tblGrid>
                <a:gridCol w="5371325"/>
                <a:gridCol w="5371325"/>
              </a:tblGrid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Hardware Delivery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108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Lalamove (Default)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Same day between 3.00pm - 5.00pm</a:t>
                      </a:r>
                      <a:endParaRPr sz="1000" b="1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/>
                        <a:buNone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Outside Klang Valley: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Delivery Provider: GDEX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Peninsular: Between 3 - 5 days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East Malaysia: Between 5 - 7 days 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Onsite Service SLA</a:t>
                      </a:r>
                      <a:endParaRPr sz="1200"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533375">
                <a:tc gridSpan="2">
                  <a:txBody>
                    <a:bodyPr/>
                    <a:lstStyle/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Case / Ticket creation in Tracking: Cut-off time is 12.00pm daily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609600" lvl="0" indent="-368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000"/>
                        <a:buFont typeface="Roboto" panose="02000000000000000000"/>
                        <a:buChar char="●"/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Tier 2 will contact merchant within 1-2 working days to arrange for visit.</a:t>
                      </a:r>
                      <a:endParaRPr sz="1000">
                        <a:solidFill>
                          <a:srgbClr val="33333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1380" name="Google Shape;1380;p138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38"/>
          <p:cNvSpPr txBox="1"/>
          <p:nvPr/>
        </p:nvSpPr>
        <p:spPr>
          <a:xfrm>
            <a:off x="0" y="6565571"/>
            <a:ext cx="4447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SLA</a:t>
            </a: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= </a:t>
            </a:r>
            <a:r>
              <a:rPr lang="en-US" sz="1065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Service Level Agreement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82" name="Google Shape;1382;p138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9"/>
          <p:cNvSpPr/>
          <p:nvPr/>
        </p:nvSpPr>
        <p:spPr>
          <a:xfrm>
            <a:off x="0" y="0"/>
            <a:ext cx="12192000" cy="543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8" name="Google Shape;1388;p139"/>
          <p:cNvSpPr txBox="1"/>
          <p:nvPr/>
        </p:nvSpPr>
        <p:spPr>
          <a:xfrm>
            <a:off x="-449250" y="682531"/>
            <a:ext cx="10470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Escalation Flow for Hardware Delivery</a:t>
            </a:r>
            <a:endParaRPr sz="2400" b="1">
              <a:solidFill>
                <a:srgbClr val="2F2922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89" name="Google Shape;1389;p139"/>
          <p:cNvSpPr txBox="1"/>
          <p:nvPr>
            <p:ph type="sldNum" idx="12"/>
          </p:nvPr>
        </p:nvSpPr>
        <p:spPr>
          <a:xfrm>
            <a:off x="10865136" y="63192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 Light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390" name="Google Shape;1390;p139" descr="Damaged shipment Images, Stock Photos &amp; Vectors | Shutterstock"/>
          <p:cNvPicPr preferRelativeResize="0"/>
          <p:nvPr/>
        </p:nvPicPr>
        <p:blipFill rotWithShape="1">
          <a:blip r:embed="rId2"/>
          <a:srcRect l="11309" t="2475" r="8817" b="13313"/>
          <a:stretch>
            <a:fillRect/>
          </a:stretch>
        </p:blipFill>
        <p:spPr>
          <a:xfrm>
            <a:off x="10746980" y="151696"/>
            <a:ext cx="796693" cy="9046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1" name="Google Shape;1391;p139"/>
          <p:cNvGraphicFramePr/>
          <p:nvPr/>
        </p:nvGraphicFramePr>
        <p:xfrm>
          <a:off x="5663325" y="1370100"/>
          <a:ext cx="5555450" cy="3000000"/>
        </p:xfrm>
        <a:graphic>
          <a:graphicData uri="http://schemas.openxmlformats.org/drawingml/2006/table">
            <a:tbl>
              <a:tblPr>
                <a:noFill/>
                <a:tableStyleId>{9B090314-48A5-4746-947A-4C0624640FA9}</a:tableStyleId>
              </a:tblPr>
              <a:tblGrid>
                <a:gridCol w="2777725"/>
                <a:gridCol w="2777725"/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Malaysia</a:t>
                      </a:r>
                      <a:endParaRPr b="1">
                        <a:solidFill>
                          <a:schemeClr val="l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tc hMerge="1">
                  <a:tcPr/>
                </a:tc>
              </a:tr>
              <a:tr h="32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Damaged Parcel / Missing Item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Defective Unit</a:t>
                      </a:r>
                      <a:endParaRPr sz="1200" b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 working day of receiving Parcel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Within 14 days of receiving parcel </a:t>
                      </a:r>
                      <a:endParaRPr sz="10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92" name="Google Shape;1392;p139"/>
          <p:cNvSpPr txBox="1"/>
          <p:nvPr/>
        </p:nvSpPr>
        <p:spPr>
          <a:xfrm>
            <a:off x="574350" y="6249550"/>
            <a:ext cx="879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 there are any issues, Merchant to take all the evidence, keep all original packaging and content for the reverse pick-up.</a:t>
            </a:r>
            <a:endParaRPr sz="1200"/>
          </a:p>
        </p:txBody>
      </p:sp>
      <p:grpSp>
        <p:nvGrpSpPr>
          <p:cNvPr id="1393" name="Google Shape;1393;p139"/>
          <p:cNvGrpSpPr/>
          <p:nvPr/>
        </p:nvGrpSpPr>
        <p:grpSpPr>
          <a:xfrm>
            <a:off x="782950" y="1249962"/>
            <a:ext cx="4443891" cy="4800552"/>
            <a:chOff x="1465350" y="1395437"/>
            <a:chExt cx="4443891" cy="4800552"/>
          </a:xfrm>
        </p:grpSpPr>
        <p:sp>
          <p:nvSpPr>
            <p:cNvPr id="1394" name="Google Shape;1394;p139"/>
            <p:cNvSpPr/>
            <p:nvPr/>
          </p:nvSpPr>
          <p:spPr>
            <a:xfrm>
              <a:off x="1465350" y="1395437"/>
              <a:ext cx="4439100" cy="1658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Merchant’s Responsibility: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all items delivered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Check physical condition of goods delivered</a:t>
              </a:r>
              <a:endParaRPr>
                <a:solidFill>
                  <a:schemeClr val="dk1"/>
                </a:solidFill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 panose="02000000000000000000"/>
                <a:buAutoNum type="arabicPeriod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Take clear picture of parcel / item if damaged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5" name="Google Shape;1395;p139"/>
            <p:cNvSpPr/>
            <p:nvPr/>
          </p:nvSpPr>
          <p:spPr>
            <a:xfrm>
              <a:off x="1470141" y="4970189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Merchant Care Team:</a:t>
              </a:r>
              <a:endParaRPr sz="16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Merchant Care team to raise internal note with @businesssupport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96" name="Google Shape;1396;p139"/>
            <p:cNvSpPr/>
            <p:nvPr/>
          </p:nvSpPr>
          <p:spPr>
            <a:xfrm>
              <a:off x="1465413" y="3399243"/>
              <a:ext cx="4439100" cy="1225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Contact Salesperson</a:t>
              </a:r>
              <a:r>
                <a:rPr lang="en-US" sz="1600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/ Success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:</a:t>
              </a:r>
              <a:endPara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Raise ticket to Supply Chain by sending email to care@storehub.com</a:t>
              </a:r>
              <a:endPara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1397" name="Google Shape;1397;p139"/>
          <p:cNvCxnSpPr>
            <a:stCxn id="1394" idx="2"/>
            <a:endCxn id="1396" idx="0"/>
          </p:cNvCxnSpPr>
          <p:nvPr/>
        </p:nvCxnSpPr>
        <p:spPr>
          <a:xfrm>
            <a:off x="3002500" y="2908662"/>
            <a:ext cx="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98" name="Google Shape;1398;p139"/>
          <p:cNvCxnSpPr>
            <a:stCxn id="1396" idx="2"/>
            <a:endCxn id="1395" idx="0"/>
          </p:cNvCxnSpPr>
          <p:nvPr/>
        </p:nvCxnSpPr>
        <p:spPr>
          <a:xfrm>
            <a:off x="3002563" y="4479568"/>
            <a:ext cx="4800" cy="3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99" name="Google Shape;1399;p139"/>
          <p:cNvSpPr/>
          <p:nvPr/>
        </p:nvSpPr>
        <p:spPr>
          <a:xfrm>
            <a:off x="7179425" y="5144339"/>
            <a:ext cx="3032100" cy="755100"/>
          </a:xfrm>
          <a:prstGeom prst="roundRect">
            <a:avLst>
              <a:gd name="adj" fmla="val 16667"/>
            </a:avLst>
          </a:prstGeom>
          <a:solidFill>
            <a:srgbClr val="FF941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SurfsTek &amp; iMin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MAY NOT </a:t>
            </a:r>
            <a:r>
              <a:rPr lang="en-US" sz="14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entertain if report is given past 3 working days</a:t>
            </a:r>
            <a:endParaRPr sz="14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00" name="Google Shape;1400;p13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77148" y="2908649"/>
            <a:ext cx="3036678" cy="2199843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39"/>
          <p:cNvSpPr txBox="1"/>
          <p:nvPr/>
        </p:nvSpPr>
        <p:spPr>
          <a:xfrm>
            <a:off x="2067311" y="27200"/>
            <a:ext cx="7735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Supply Chain</a:t>
            </a:r>
            <a:endParaRPr sz="3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14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54037" y="5498685"/>
            <a:ext cx="2637964" cy="13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40"/>
          <p:cNvSpPr txBox="1"/>
          <p:nvPr/>
        </p:nvSpPr>
        <p:spPr>
          <a:xfrm>
            <a:off x="11664620" y="6591260"/>
            <a:ext cx="59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21</a:t>
            </a: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08" name="Google Shape;1408;p140"/>
          <p:cNvPicPr preferRelativeResize="0"/>
          <p:nvPr/>
        </p:nvPicPr>
        <p:blipFill rotWithShape="1">
          <a:blip r:embed="rId2"/>
          <a:srcRect t="20654" b="3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40"/>
          <p:cNvSpPr txBox="1"/>
          <p:nvPr>
            <p:ph type="ctrTitle"/>
          </p:nvPr>
        </p:nvSpPr>
        <p:spPr>
          <a:xfrm>
            <a:off x="-35600" y="-711200"/>
            <a:ext cx="122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Calibri" panose="020F0502020204030204"/>
              <a:buNone/>
            </a:pPr>
            <a:r>
              <a:rPr lang="en-US" sz="4800" b="1">
                <a:solidFill>
                  <a:schemeClr val="lt1"/>
                </a:solidFill>
              </a:rPr>
              <a:t>The Platform for</a:t>
            </a:r>
            <a:r>
              <a:rPr lang="en-US" sz="4800" b="1">
                <a:solidFill>
                  <a:srgbClr val="FF9900"/>
                </a:solidFill>
              </a:rPr>
              <a:t> Awesome </a:t>
            </a:r>
            <a:r>
              <a:rPr lang="en-US" sz="4800" b="1">
                <a:solidFill>
                  <a:srgbClr val="FFFFFF"/>
                </a:solidFill>
              </a:rPr>
              <a:t>Businesses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410" name="Google Shape;1410;p140"/>
          <p:cNvSpPr txBox="1"/>
          <p:nvPr/>
        </p:nvSpPr>
        <p:spPr>
          <a:xfrm>
            <a:off x="4054397" y="3942316"/>
            <a:ext cx="4083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 panose="020B0604020202020204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The End</a:t>
            </a:r>
            <a:endParaRPr sz="48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11" name="Google Shape;1411;p140"/>
          <p:cNvSpPr txBox="1"/>
          <p:nvPr/>
        </p:nvSpPr>
        <p:spPr>
          <a:xfrm>
            <a:off x="139700" y="5936400"/>
            <a:ext cx="11937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DOCUMENT IS STRICTLY PRIVATE AND CONFIDENTIAL. THIS IS INTENDED FOR INTERNAL USE ONLY; DO NOT CIRCULATE </a:t>
            </a:r>
            <a:endParaRPr sz="1300" b="1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© 2022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ub. All rights reserved. No parts of this document can be reproduced, distributed, transmitted or stored electronically without Store</a:t>
            </a:r>
            <a:r>
              <a:rPr lang="en-US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</a:t>
            </a:r>
            <a:r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ub’s prior written permission.</a:t>
            </a:r>
            <a:endParaRPr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12" name="Google Shape;1412;p140" descr="Logo,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64725" y="2562877"/>
            <a:ext cx="999300" cy="914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13" name="Google Shape;1413;p140"/>
          <p:cNvSpPr txBox="1"/>
          <p:nvPr>
            <p:ph type="sldNum" idx="12"/>
          </p:nvPr>
        </p:nvSpPr>
        <p:spPr>
          <a:xfrm>
            <a:off x="11594800" y="6492800"/>
            <a:ext cx="597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17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0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09760" y="2022913"/>
            <a:ext cx="5675440" cy="29998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5" name="Google Shape;555;p10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56" name="Google Shape;556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02776" y="1254860"/>
            <a:ext cx="2729158" cy="48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100"/>
          <p:cNvGrpSpPr/>
          <p:nvPr/>
        </p:nvGrpSpPr>
        <p:grpSpPr>
          <a:xfrm>
            <a:off x="7576665" y="1249718"/>
            <a:ext cx="2936589" cy="456054"/>
            <a:chOff x="7657117" y="1254346"/>
            <a:chExt cx="2936589" cy="456054"/>
          </a:xfrm>
        </p:grpSpPr>
        <p:pic>
          <p:nvPicPr>
            <p:cNvPr id="558" name="Google Shape;558;p100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657117" y="1254346"/>
              <a:ext cx="437441" cy="45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100"/>
            <p:cNvSpPr/>
            <p:nvPr/>
          </p:nvSpPr>
          <p:spPr>
            <a:xfrm>
              <a:off x="8094558" y="1297576"/>
              <a:ext cx="24991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Internal KB Library</a:t>
              </a:r>
              <a:endParaRPr sz="18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560" name="Google Shape;560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1" name="Google Shape;561;p10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039" y="1838255"/>
            <a:ext cx="4920978" cy="354989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2" name="Google Shape;562;p100"/>
          <p:cNvSpPr/>
          <p:nvPr/>
        </p:nvSpPr>
        <p:spPr>
          <a:xfrm>
            <a:off x="660319" y="2168437"/>
            <a:ext cx="1307736" cy="31404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3" name="Google Shape;563;p100"/>
          <p:cNvSpPr/>
          <p:nvPr/>
        </p:nvSpPr>
        <p:spPr>
          <a:xfrm>
            <a:off x="660319" y="2825466"/>
            <a:ext cx="4810545" cy="2488720"/>
          </a:xfrm>
          <a:prstGeom prst="roundRect">
            <a:avLst>
              <a:gd name="adj" fmla="val 2705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4" name="Google Shape;564;p100"/>
          <p:cNvSpPr/>
          <p:nvPr/>
        </p:nvSpPr>
        <p:spPr>
          <a:xfrm>
            <a:off x="6209748" y="2344900"/>
            <a:ext cx="943800" cy="228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5" name="Google Shape;565;p100"/>
          <p:cNvSpPr/>
          <p:nvPr/>
        </p:nvSpPr>
        <p:spPr>
          <a:xfrm>
            <a:off x="6209751" y="2573900"/>
            <a:ext cx="981300" cy="2297700"/>
          </a:xfrm>
          <a:prstGeom prst="roundRect">
            <a:avLst>
              <a:gd name="adj" fmla="val 2374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6" name="Google Shape;566;p100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" name="Google Shape;567;p100"/>
          <p:cNvSpPr txBox="1"/>
          <p:nvPr/>
        </p:nvSpPr>
        <p:spPr>
          <a:xfrm>
            <a:off x="783435" y="2482483"/>
            <a:ext cx="1061504" cy="26157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Box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8" name="Google Shape;568;p100"/>
          <p:cNvSpPr txBox="1"/>
          <p:nvPr/>
        </p:nvSpPr>
        <p:spPr>
          <a:xfrm>
            <a:off x="6209752" y="1964513"/>
            <a:ext cx="1061400" cy="25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Box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9" name="Google Shape;569;p100"/>
          <p:cNvSpPr txBox="1"/>
          <p:nvPr/>
        </p:nvSpPr>
        <p:spPr>
          <a:xfrm>
            <a:off x="6169692" y="4964617"/>
            <a:ext cx="1061400" cy="25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Categories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0" name="Google Shape;570;p100"/>
          <p:cNvSpPr txBox="1"/>
          <p:nvPr/>
        </p:nvSpPr>
        <p:spPr>
          <a:xfrm>
            <a:off x="2538776" y="5314186"/>
            <a:ext cx="1061504" cy="26157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Categories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71" name="Google Shape;571;p100"/>
          <p:cNvCxnSpPr/>
          <p:nvPr/>
        </p:nvCxnSpPr>
        <p:spPr>
          <a:xfrm>
            <a:off x="6004299" y="1710399"/>
            <a:ext cx="0" cy="368873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572" name="Google Shape;572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3" name="Google Shape;573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74" name="Google Shape;574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pload_post_object_v2_3653023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165" y="1281762"/>
            <a:ext cx="4396378" cy="1630445"/>
          </a:xfrm>
          <a:prstGeom prst="rect">
            <a:avLst/>
          </a:prstGeom>
        </p:spPr>
      </p:pic>
      <p:sp>
        <p:nvSpPr>
          <p:cNvPr id="555" name="Google Shape;555;p100"/>
          <p:cNvSpPr/>
          <p:nvPr/>
        </p:nvSpPr>
        <p:spPr>
          <a:xfrm>
            <a:off x="0" y="0"/>
            <a:ext cx="12192000" cy="54400"/>
          </a:xfrm>
          <a:prstGeom prst="rect">
            <a:avLst/>
          </a:prstGeom>
          <a:gradFill>
            <a:gsLst>
              <a:gs pos="0">
                <a:srgbClr val="F7AB1D"/>
              </a:gs>
              <a:gs pos="30000">
                <a:srgbClr val="FF5722"/>
              </a:gs>
              <a:gs pos="62000">
                <a:srgbClr val="EC153F"/>
              </a:gs>
              <a:gs pos="100000">
                <a:srgbClr val="9C036D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0" name="Google Shape;560;p100"/>
          <p:cNvSpPr txBox="1"/>
          <p:nvPr>
            <p:ph type="sldNum" idx="12"/>
          </p:nvPr>
        </p:nvSpPr>
        <p:spPr>
          <a:xfrm>
            <a:off x="114604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Roboto Light"/>
              <a:buNone/>
            </a:pPr>
            <a:fld id="{00000000-1234-1234-1234-123412341234}" type="slidenum">
              <a:rPr lang="en-US" sz="935" b="1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fld>
            <a:endParaRPr sz="935" b="1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2" name="Google Shape;562;p100"/>
          <p:cNvSpPr/>
          <p:nvPr/>
        </p:nvSpPr>
        <p:spPr>
          <a:xfrm>
            <a:off x="382135" y="3194744"/>
            <a:ext cx="4396378" cy="265781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4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9419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66" name="Google Shape;566;p100"/>
          <p:cNvSpPr txBox="1"/>
          <p:nvPr/>
        </p:nvSpPr>
        <p:spPr>
          <a:xfrm>
            <a:off x="0" y="6519851"/>
            <a:ext cx="4447309" cy="38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 panose="020B0604020202020204"/>
              <a:buNone/>
            </a:pPr>
            <a:r>
              <a:rPr lang="en-US" sz="1065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KB = Knowledge Base</a:t>
            </a:r>
            <a:endParaRPr sz="1865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2" name="Google Shape;572;p100"/>
          <p:cNvSpPr txBox="1"/>
          <p:nvPr/>
        </p:nvSpPr>
        <p:spPr>
          <a:xfrm>
            <a:off x="-253731" y="722663"/>
            <a:ext cx="10470835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</a:pPr>
            <a:r>
              <a:rPr lang="en-US" sz="24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Navigation</a:t>
            </a:r>
            <a:endParaRPr sz="2400" b="1" i="0" u="none" strike="noStrike" cap="none">
              <a:solidFill>
                <a:srgbClr val="FF9419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73" name="Google Shape;573;p100"/>
          <p:cNvSpPr txBox="1"/>
          <p:nvPr/>
        </p:nvSpPr>
        <p:spPr>
          <a:xfrm>
            <a:off x="2067311" y="27200"/>
            <a:ext cx="7735351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Knowledge Base</a:t>
            </a:r>
            <a:endParaRPr sz="3200" b="1" i="0" u="none" strike="noStrike" cap="none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574" name="Google Shape;574;p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349450" y="474715"/>
            <a:ext cx="1670675" cy="379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 userDrawn="1"/>
        </p:nvSpPr>
        <p:spPr>
          <a:xfrm>
            <a:off x="525091" y="3298230"/>
            <a:ext cx="4146943" cy="2999740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Have a question about StoreHub? Just ask StoreHub Q for answers!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1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What is StoreHub Q?</a:t>
            </a:r>
            <a:endParaRPr b="1" u="none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  <a:p>
            <a:pPr>
              <a:lnSpc>
                <a:spcPct val="150000"/>
              </a:lnSpc>
            </a:pPr>
            <a:r>
              <a:rPr b="0" u="none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StoreHub Q is an AI-powered assistant designed to gather information from StoreHub’s resources, helping you provide accurate and efficient answers.</a:t>
            </a:r>
            <a:endParaRPr lang="zh-CN" altLang="en-US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pic>
        <p:nvPicPr>
          <p:cNvPr id="3" name="Picture 2" descr="upload_post_object_v2_199133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01" y="1281792"/>
            <a:ext cx="6456284" cy="1630445"/>
          </a:xfrm>
          <a:prstGeom prst="rect">
            <a:avLst/>
          </a:prstGeom>
        </p:spPr>
      </p:pic>
      <p:sp>
        <p:nvSpPr>
          <p:cNvPr id="4" name="Google Shape;568;p100"/>
          <p:cNvSpPr txBox="1"/>
          <p:nvPr/>
        </p:nvSpPr>
        <p:spPr>
          <a:xfrm>
            <a:off x="7010107" y="1091088"/>
            <a:ext cx="2378858" cy="3053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Search </a:t>
            </a:r>
            <a:r>
              <a:rPr lang="en-US" altLang="zh-CN" sz="1050" b="1">
                <a:solidFill>
                  <a:srgbClr val="00000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 panose="02000000000000000000"/>
              </a:rPr>
              <a:t>for StoreHub Q on Lark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" name="Picture 4" descr="upload_post_object_v2_8681406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96" y="2969491"/>
            <a:ext cx="3255393" cy="347361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91"/>
          <p:cNvPicPr preferRelativeResize="0"/>
          <p:nvPr/>
        </p:nvPicPr>
        <p:blipFill rotWithShape="1">
          <a:blip r:embed="rId1"/>
          <a:srcRect t="14700" b="14700"/>
          <a:stretch>
            <a:fillRect/>
          </a:stretch>
        </p:blipFill>
        <p:spPr>
          <a:xfrm>
            <a:off x="-1" y="-13447"/>
            <a:ext cx="12205447" cy="498885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91"/>
          <p:cNvSpPr txBox="1"/>
          <p:nvPr/>
        </p:nvSpPr>
        <p:spPr>
          <a:xfrm>
            <a:off x="719404" y="4677139"/>
            <a:ext cx="5170353" cy="115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Signika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IST – Internal Support Tool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60" name="Google Shape;560;p91" descr="Logo,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95992" y="6309320"/>
            <a:ext cx="452669" cy="45266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91"/>
          <p:cNvSpPr txBox="1"/>
          <p:nvPr/>
        </p:nvSpPr>
        <p:spPr>
          <a:xfrm>
            <a:off x="719400" y="5600525"/>
            <a:ext cx="65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[ Team Using : 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Beep / Fleet / Care/ Onboarding</a:t>
            </a:r>
            <a:r>
              <a:rPr lang="en-US" sz="2000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/ Success</a:t>
            </a:r>
            <a:r>
              <a:rPr lang="en-US" sz="2000" b="0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 </a:t>
            </a:r>
            <a:r>
              <a:rPr lang="en-US" sz="2000" b="1" i="0" u="none" strike="noStrike" cap="none">
                <a:solidFill>
                  <a:srgbClr val="2F2922"/>
                </a:solidFill>
                <a:latin typeface="Signika"/>
                <a:ea typeface="Signika"/>
                <a:cs typeface="Signika"/>
                <a:sym typeface="Signika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eHub">
  <a:themeElements>
    <a:clrScheme name="Custom 2">
      <a:dk1>
        <a:srgbClr val="000000"/>
      </a:dk1>
      <a:lt1>
        <a:srgbClr val="000000"/>
      </a:lt1>
      <a:dk2>
        <a:srgbClr val="5E5E5E"/>
      </a:dk2>
      <a:lt2>
        <a:srgbClr val="FA9419"/>
      </a:lt2>
      <a:accent1>
        <a:srgbClr val="000000"/>
      </a:accent1>
      <a:accent2>
        <a:srgbClr val="5E5E5E"/>
      </a:accent2>
      <a:accent3>
        <a:srgbClr val="FF5722"/>
      </a:accent3>
      <a:accent4>
        <a:srgbClr val="000000"/>
      </a:accent4>
      <a:accent5>
        <a:srgbClr val="5E5E5E"/>
      </a:accent5>
      <a:accent6>
        <a:srgbClr val="FF5722"/>
      </a:accent6>
      <a:hlink>
        <a:srgbClr val="000000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toreHub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13166</Words>
  <Application>WPS Office WWO_feishu_20221103183746-e790f0e3e8</Application>
  <PresentationFormat/>
  <Paragraphs>938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63</vt:i4>
      </vt:variant>
    </vt:vector>
  </HeadingPairs>
  <TitlesOfParts>
    <vt:vector size="86" baseType="lpstr">
      <vt:lpstr>Arial</vt:lpstr>
      <vt:lpstr>宋体</vt:lpstr>
      <vt:lpstr>Wingdings</vt:lpstr>
      <vt:lpstr>Arial</vt:lpstr>
      <vt:lpstr>Roboto</vt:lpstr>
      <vt:lpstr>MingLiU-ExtB</vt:lpstr>
      <vt:lpstr>Roboto Light</vt:lpstr>
      <vt:lpstr>Roboto Medium</vt:lpstr>
      <vt:lpstr>Montserrat</vt:lpstr>
      <vt:lpstr>Signika</vt:lpstr>
      <vt:lpstr>Helvetica Neue</vt:lpstr>
      <vt:lpstr>Calibri</vt:lpstr>
      <vt:lpstr>Advent Pro</vt:lpstr>
      <vt:lpstr>Roboto</vt:lpstr>
      <vt:lpstr>汉仪书宋二KW</vt:lpstr>
      <vt:lpstr>Noto Emoji</vt:lpstr>
      <vt:lpstr>1_StoreHub Presentation</vt:lpstr>
      <vt:lpstr>StoreHub</vt:lpstr>
      <vt:lpstr>Office Theme</vt:lpstr>
      <vt:lpstr>StoreHub Presentation</vt:lpstr>
      <vt:lpstr>StoreHub Presentation</vt:lpstr>
      <vt:lpstr>Simple Light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Platform for Awesome Businesses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2025-01-06T08:35:03Z</dcterms:created>
  <dcterms:modified xsi:type="dcterms:W3CDTF">2025-01-06T08:35:03Z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